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97675" cy="99314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29.08.2018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29.08.2018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29.08.2018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29.08.2018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29.08.2018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29.08.2018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29.08.2018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Рисунок 1" descr="эмблема профсоюз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735" y="209434"/>
            <a:ext cx="711272" cy="817316"/>
          </a:xfrm>
          <a:prstGeom prst="rect">
            <a:avLst/>
          </a:prstGeom>
          <a:noFill/>
        </p:spPr>
      </p:pic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1016007" y="947389"/>
            <a:ext cx="7228400" cy="36933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383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Cambria" pitchFamily="18" charset="0"/>
                <a:ea typeface="Times New Roman" pitchFamily="18" charset="0"/>
              </a:rPr>
              <a:t>ЧЕГО ДОБИЛИСЬ ПРОФСОЮЗЫ РОССИИ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51" name="AutoShape 3"/>
          <p:cNvSpPr>
            <a:spLocks noChangeArrowheads="1"/>
          </p:cNvSpPr>
          <p:nvPr/>
        </p:nvSpPr>
        <p:spPr bwMode="auto">
          <a:xfrm>
            <a:off x="304735" y="1699095"/>
            <a:ext cx="3998248" cy="1215459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9050">
            <a:solidFill>
              <a:srgbClr val="C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ru-RU" sz="11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</a:rPr>
              <a:t> </a:t>
            </a:r>
            <a:r>
              <a:rPr kumimoji="0" lang="ru-RU" sz="12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</a:rPr>
              <a:t>Много лет МРОТ оставался ниже прожиточного минимума. Уравнивание этих величин откладывалось правительством на длительный срок. В конце 2017 года принят закон о поэтапном приравнивании МРОТ к прожиточному минимуму только с 2019 года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</a:endParaRPr>
          </a:p>
        </p:txBody>
      </p:sp>
      <p:sp>
        <p:nvSpPr>
          <p:cNvPr id="2052" name="AutoShape 4"/>
          <p:cNvSpPr>
            <a:spLocks noChangeArrowheads="1"/>
          </p:cNvSpPr>
          <p:nvPr/>
        </p:nvSpPr>
        <p:spPr bwMode="auto">
          <a:xfrm>
            <a:off x="4454773" y="1620535"/>
            <a:ext cx="4565529" cy="1293641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9050">
            <a:solidFill>
              <a:srgbClr val="0066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ru-RU" sz="1200" b="1" i="1" u="none" strike="noStrike" cap="none" normalizeH="0" baseline="0" dirty="0" smtClean="0">
                <a:solidFill>
                  <a:srgbClr val="006600"/>
                </a:solidFill>
                <a:effectLst/>
                <a:latin typeface="Calibri" pitchFamily="34" charset="0"/>
              </a:rPr>
              <a:t>МРОТ  с 1 января 2018 года увеличен с 7800 до 9489 рублей (85% от величины прожиточного минимума), а с 1  мая                               2018  года повышен до 11 163 рублей - до  уровня прожиточного минимума. МРОТ ежегодно будет устанавливаться в размере прожиточного минимума трудоспособного населения за 2 квартал предыдущего года</a:t>
            </a:r>
            <a:r>
              <a:rPr kumimoji="0" lang="ru-RU" sz="1200" b="1" i="1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Calibri" pitchFamily="34" charset="0"/>
              </a:rPr>
              <a:t>.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Arial" pitchFamily="34" charset="0"/>
            </a:endParaRPr>
          </a:p>
        </p:txBody>
      </p:sp>
      <p:pic>
        <p:nvPicPr>
          <p:cNvPr id="2053" name="Рисунок 2" descr="http://st.depositphotos.com/2187431/2292/v/170/depositphotos_22923066-Thumbs-up-and-down-gesture.jpg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1397" y="1392659"/>
            <a:ext cx="357190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Рисунок 1" descr="http://st.depositphotos.com/2187431/2292/v/170/depositphotos_22923066-Thumbs-up-and-down-gesture.jpg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592928" y="1344985"/>
            <a:ext cx="428628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AutoShape 3"/>
          <p:cNvSpPr>
            <a:spLocks noChangeArrowheads="1"/>
          </p:cNvSpPr>
          <p:nvPr/>
        </p:nvSpPr>
        <p:spPr bwMode="auto">
          <a:xfrm>
            <a:off x="214282" y="3405561"/>
            <a:ext cx="4393436" cy="1023129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ru-RU" sz="12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</a:rPr>
              <a:t>Большинство работодателей, выплачивая работникам зарплату, включало стимулирующие    и компенсационные надбавки в МРОТ, из- за чего работники теряли в деньгах. Правительство поддерживало позицию работодателей.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</a:endParaRPr>
          </a:p>
        </p:txBody>
      </p:sp>
      <p:sp>
        <p:nvSpPr>
          <p:cNvPr id="14" name="AutoShape 4"/>
          <p:cNvSpPr>
            <a:spLocks noChangeArrowheads="1"/>
          </p:cNvSpPr>
          <p:nvPr/>
        </p:nvSpPr>
        <p:spPr bwMode="auto">
          <a:xfrm>
            <a:off x="4788023" y="3339123"/>
            <a:ext cx="4232279" cy="1120052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9050">
            <a:solidFill>
              <a:srgbClr val="0066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ru-RU" sz="1200" b="1" i="1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Calibri" pitchFamily="34" charset="0"/>
              </a:rPr>
              <a:t>После долгих боев «местного значения» профсоюзы отстояли «чистую формулу» МРОТ                                             в Конституционном суде, который 7.12.17 окончательно постановил: компенсационные                                  и стимулирующие выплаты в МРОТ не включаются.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331640" y="1262087"/>
            <a:ext cx="68122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i="1" dirty="0" smtClean="0"/>
              <a:t>В чем проблема?                  </a:t>
            </a:r>
            <a:r>
              <a:rPr lang="ru-RU" b="1" i="1" dirty="0" smtClean="0">
                <a:solidFill>
                  <a:srgbClr val="FF0000"/>
                </a:solidFill>
              </a:rPr>
              <a:t>ЗАРПЛАТА</a:t>
            </a:r>
            <a:r>
              <a:rPr lang="ru-RU" sz="1600" b="1" i="1" dirty="0" smtClean="0">
                <a:solidFill>
                  <a:srgbClr val="FF0000"/>
                </a:solidFill>
              </a:rPr>
              <a:t>    </a:t>
            </a:r>
            <a:r>
              <a:rPr lang="ru-RU" sz="1600" b="1" i="1" dirty="0" smtClean="0"/>
              <a:t>        Чего добились профсоюзы</a:t>
            </a:r>
            <a:endParaRPr lang="ru-RU" sz="1600" b="1" i="1" dirty="0"/>
          </a:p>
        </p:txBody>
      </p:sp>
      <p:sp>
        <p:nvSpPr>
          <p:cNvPr id="26" name="AutoShape 3"/>
          <p:cNvSpPr>
            <a:spLocks noChangeArrowheads="1"/>
          </p:cNvSpPr>
          <p:nvPr/>
        </p:nvSpPr>
        <p:spPr bwMode="auto">
          <a:xfrm>
            <a:off x="307230" y="5023977"/>
            <a:ext cx="4321998" cy="1312383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9050">
            <a:solidFill>
              <a:srgbClr val="C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ru-RU" sz="12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</a:rPr>
              <a:t>Для оформления пенсии можно было приступать к сбору документов за месяц до наступления пенсионного возраста и только лично. Назначение пенсии зачастую задерживалось. Появились отказы в назначении страховой пенсии по старости  из- за того,  что граждане не приобрели необходимых пенсионных прав.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</a:endParaRPr>
          </a:p>
        </p:txBody>
      </p:sp>
      <p:sp>
        <p:nvSpPr>
          <p:cNvPr id="27" name="AutoShape 3"/>
          <p:cNvSpPr>
            <a:spLocks noChangeArrowheads="1"/>
          </p:cNvSpPr>
          <p:nvPr/>
        </p:nvSpPr>
        <p:spPr bwMode="auto">
          <a:xfrm>
            <a:off x="4788023" y="4999984"/>
            <a:ext cx="4141694" cy="1336376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9050">
            <a:solidFill>
              <a:srgbClr val="0066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ru-RU" sz="1200" b="1" i="1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Calibri" pitchFamily="34" charset="0"/>
              </a:rPr>
              <a:t>Федерация Профсоюзов заключила договор с ПФР, который упрощает подготовку документов работников для назначения пенсии. Теперь можно начинать сбор документов за год. Профсоюзы организуют и контролируют  своевременное назначение пенсии работникам.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142976" y="2965372"/>
            <a:ext cx="71014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i="1" dirty="0" smtClean="0"/>
              <a:t>В чем проблема?                          </a:t>
            </a:r>
            <a:r>
              <a:rPr lang="ru-RU" b="1" i="1" dirty="0" smtClean="0">
                <a:solidFill>
                  <a:srgbClr val="FF0000"/>
                </a:solidFill>
              </a:rPr>
              <a:t>НАДБАВКИ</a:t>
            </a:r>
            <a:r>
              <a:rPr lang="ru-RU" sz="1600" b="1" i="1" dirty="0" smtClean="0"/>
              <a:t>      Чего добились профсоюзы</a:t>
            </a:r>
            <a:endParaRPr lang="ru-RU" sz="1600" b="1" i="1" dirty="0"/>
          </a:p>
        </p:txBody>
      </p:sp>
      <p:sp>
        <p:nvSpPr>
          <p:cNvPr id="30" name="TextBox 29"/>
          <p:cNvSpPr txBox="1"/>
          <p:nvPr/>
        </p:nvSpPr>
        <p:spPr>
          <a:xfrm>
            <a:off x="1016007" y="4520812"/>
            <a:ext cx="71278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i="1" dirty="0" smtClean="0"/>
              <a:t>В чем проблема?                               </a:t>
            </a:r>
            <a:r>
              <a:rPr lang="ru-RU" b="1" i="1" dirty="0" smtClean="0">
                <a:solidFill>
                  <a:srgbClr val="FF0000"/>
                </a:solidFill>
              </a:rPr>
              <a:t>ПЕНСИЯ</a:t>
            </a:r>
            <a:r>
              <a:rPr lang="ru-RU" sz="1600" b="1" i="1" dirty="0" smtClean="0"/>
              <a:t>          Чего добились профсоюзы</a:t>
            </a:r>
            <a:endParaRPr lang="ru-RU" sz="1600" b="1" i="1" dirty="0"/>
          </a:p>
        </p:txBody>
      </p:sp>
      <p:pic>
        <p:nvPicPr>
          <p:cNvPr id="33" name="Рисунок 2" descr="http://st.depositphotos.com/2187431/2292/v/170/depositphotos_22923066-Thumbs-up-and-down-gesture.jpg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85678" y="4690089"/>
            <a:ext cx="428628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" name="Рисунок 2" descr="http://st.depositphotos.com/2187431/2292/v/170/depositphotos_22923066-Thumbs-up-and-down-gesture.jpg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2594" y="3094747"/>
            <a:ext cx="428628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" name="Рисунок 1" descr="http://st.depositphotos.com/2187431/2292/v/170/depositphotos_22923066-Thumbs-up-and-down-gesture.jpg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501089" y="4690089"/>
            <a:ext cx="428628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" name="Рисунок 1" descr="http://st.depositphotos.com/2187431/2292/v/170/depositphotos_22923066-Thumbs-up-and-down-gesture.jpg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599101" y="3041013"/>
            <a:ext cx="428628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" name="TextBox 38"/>
          <p:cNvSpPr txBox="1"/>
          <p:nvPr/>
        </p:nvSpPr>
        <p:spPr>
          <a:xfrm>
            <a:off x="4302983" y="6397997"/>
            <a:ext cx="442912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050" b="1" i="1" dirty="0" smtClean="0"/>
              <a:t>По  материалам  центральной профсоюзной газеты «Солидарность»</a:t>
            </a:r>
            <a:endParaRPr lang="ru-RU" sz="1050" b="1" i="1" dirty="0"/>
          </a:p>
        </p:txBody>
      </p:sp>
      <p:sp>
        <p:nvSpPr>
          <p:cNvPr id="40" name="TextBox 39"/>
          <p:cNvSpPr txBox="1"/>
          <p:nvPr/>
        </p:nvSpPr>
        <p:spPr>
          <a:xfrm>
            <a:off x="5214910" y="142852"/>
            <a:ext cx="39290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i="1" dirty="0" smtClean="0"/>
              <a:t>ИНФОРМАЦИОННЫЙ БЮЛЛЕТЕНЬ </a:t>
            </a:r>
            <a:r>
              <a:rPr lang="ru-RU" sz="1200" b="1" i="1" dirty="0" smtClean="0"/>
              <a:t>(</a:t>
            </a:r>
            <a:r>
              <a:rPr lang="ru-RU" sz="1200" b="1" i="1" dirty="0" smtClean="0"/>
              <a:t>АВГУСТ 2018)</a:t>
            </a:r>
            <a:endParaRPr lang="ru-RU" sz="1200" b="1" i="1" dirty="0"/>
          </a:p>
        </p:txBody>
      </p:sp>
      <p:sp>
        <p:nvSpPr>
          <p:cNvPr id="2" name="TextBox 1"/>
          <p:cNvSpPr txBox="1"/>
          <p:nvPr/>
        </p:nvSpPr>
        <p:spPr>
          <a:xfrm>
            <a:off x="1142976" y="441975"/>
            <a:ext cx="77867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i="1" dirty="0" smtClean="0">
                <a:solidFill>
                  <a:srgbClr val="002060"/>
                </a:solidFill>
              </a:rPr>
              <a:t>Нижегородская </a:t>
            </a:r>
            <a:r>
              <a:rPr lang="ru-RU" sz="1600" b="1" i="1" dirty="0" smtClean="0">
                <a:solidFill>
                  <a:srgbClr val="002060"/>
                </a:solidFill>
              </a:rPr>
              <a:t>районная организация Нижегородской областной организации Профессионального союза работников народного образования и науки РФ</a:t>
            </a:r>
            <a:endParaRPr lang="ru-RU" sz="1600" b="1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</TotalTime>
  <Words>281</Words>
  <Application>Microsoft Office PowerPoint</Application>
  <PresentationFormat>Экран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СДЮШОР16</dc:creator>
  <cp:lastModifiedBy>СДЮШОР16</cp:lastModifiedBy>
  <cp:revision>20</cp:revision>
  <cp:lastPrinted>2018-08-16T13:03:08Z</cp:lastPrinted>
  <dcterms:modified xsi:type="dcterms:W3CDTF">2018-08-29T09:51:48Z</dcterms:modified>
</cp:coreProperties>
</file>