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Рисунок 1" descr="эмблема профсоюз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35" y="209434"/>
            <a:ext cx="711272" cy="81731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016007" y="947389"/>
            <a:ext cx="7228400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38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mbria" pitchFamily="18" charset="0"/>
                <a:ea typeface="Times New Roman" pitchFamily="18" charset="0"/>
              </a:rPr>
              <a:t>ЧЕГО ДОБИЛИСЬ ПРОФСОЮЗЫ РОССИИ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04735" y="1699095"/>
            <a:ext cx="3998248" cy="121545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Много лет МРОТ оставался ниже прожиточного минимума. Уравнивание этих величин откладывалось правительством на длительный срок. В конце 2017 года принят закон о поэтапном приравнивании МРОТ к прожиточному минимуму только с 2019 года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454773" y="1620535"/>
            <a:ext cx="4565529" cy="12936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solidFill>
                  <a:srgbClr val="006600"/>
                </a:solidFill>
                <a:effectLst/>
                <a:latin typeface="Calibri" pitchFamily="34" charset="0"/>
              </a:rPr>
              <a:t>МРОТ  с 1 января 2018 года увеличен с 7800 до 9489 рублей (85% от величины прожиточного минимума), а с 1  мая                               2018  года повышен до 11 163 рублей - до  уровня прожиточного минимума. МРОТ ежегодно будет устанавливаться в размере прожиточного минимума трудоспособного населения за 2 квартал предыдущего года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</a:endParaRPr>
          </a:p>
        </p:txBody>
      </p:sp>
      <p:pic>
        <p:nvPicPr>
          <p:cNvPr id="2053" name="Рисунок 2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397" y="1392659"/>
            <a:ext cx="3571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1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2928" y="1344985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14282" y="3405561"/>
            <a:ext cx="4393436" cy="102312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Большинство работодателей, выплачивая работникам зарплату, включало стимулирующие    и компенсационные надбавки в МРОТ, из- за чего работники теряли в деньгах. Правительство поддерживало позицию работодателей.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788023" y="3339123"/>
            <a:ext cx="4232279" cy="112005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После долгих боев «местного значения» профсоюзы отстояли «чистую формулу» МРОТ                                             в Конституционном суде, который 7.12.17 окончательно постановил: компенсационные                                  и стимулирующие выплаты в МРОТ не включаются.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1640" y="1262087"/>
            <a:ext cx="681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В чем проблема?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ЗАРПЛАТА</a:t>
            </a:r>
            <a:r>
              <a:rPr lang="ru-RU" sz="1600" b="1" i="1" dirty="0" smtClean="0">
                <a:solidFill>
                  <a:srgbClr val="FF0000"/>
                </a:solidFill>
              </a:rPr>
              <a:t>    </a:t>
            </a:r>
            <a:r>
              <a:rPr lang="ru-RU" sz="1600" b="1" i="1" dirty="0" smtClean="0"/>
              <a:t>        Чего добились профсоюзы</a:t>
            </a:r>
            <a:endParaRPr lang="ru-RU" sz="1600" b="1" i="1" dirty="0"/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307230" y="5023977"/>
            <a:ext cx="4321998" cy="131238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</a:rPr>
              <a:t>Для оформления пенсии можно было приступать к сбору документов за месяц до наступления пенсионного возраста и только лично. Назначение пенсии зачастую задерживалось. Появились отказы в назначении страховой пенсии по старости  из- за того,  что граждане не приобрели необходимых пенсионных прав.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4788023" y="4999984"/>
            <a:ext cx="4141694" cy="13363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Федерация Профсоюзов заключила договор с ПФР, который упрощает подготовку документов работников для назначения пенсии. Теперь можно начинать сбор документов за год. Профсоюзы организуют и контролируют  своевременное назначение пенсии работникам.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2976" y="2965372"/>
            <a:ext cx="710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В чем проблема?    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НАДБАВКИ</a:t>
            </a:r>
            <a:r>
              <a:rPr lang="ru-RU" sz="1600" b="1" i="1" dirty="0" smtClean="0"/>
              <a:t>      Чего добились профсоюзы</a:t>
            </a:r>
            <a:endParaRPr lang="ru-RU" sz="16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6007" y="4520812"/>
            <a:ext cx="712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В чем проблема?         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ПЕНСИЯ</a:t>
            </a:r>
            <a:r>
              <a:rPr lang="ru-RU" sz="1600" b="1" i="1" dirty="0" smtClean="0"/>
              <a:t>          Чего добились профсоюзы</a:t>
            </a:r>
            <a:endParaRPr lang="ru-RU" sz="1600" b="1" i="1" dirty="0"/>
          </a:p>
        </p:txBody>
      </p:sp>
      <p:pic>
        <p:nvPicPr>
          <p:cNvPr id="33" name="Рисунок 2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678" y="4690089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2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594" y="3094747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1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1089" y="4690089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1" descr="http://st.depositphotos.com/2187431/2292/v/170/depositphotos_22923066-Thumbs-up-and-down-gesture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101" y="3041013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4302983" y="6397997"/>
            <a:ext cx="44291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50" b="1" i="1" dirty="0" smtClean="0"/>
              <a:t>По  материалам  центральной профсоюзной газеты «Солидарность»</a:t>
            </a:r>
            <a:endParaRPr lang="ru-RU" sz="105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5214910" y="142852"/>
            <a:ext cx="392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/>
              <a:t>ИНФОРМАЦИОННЫЙ БЮЛЛЕТЕНЬ </a:t>
            </a:r>
            <a:r>
              <a:rPr lang="ru-RU" sz="1200" b="1" i="1" dirty="0" smtClean="0"/>
              <a:t>(</a:t>
            </a:r>
            <a:r>
              <a:rPr lang="ru-RU" sz="1200" b="1" i="1" dirty="0" smtClean="0"/>
              <a:t>АВГУСТ 2018)</a:t>
            </a:r>
            <a:endParaRPr lang="ru-RU" sz="12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142976" y="441975"/>
            <a:ext cx="778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Нижегородская </a:t>
            </a:r>
            <a:r>
              <a:rPr lang="ru-RU" sz="1600" b="1" i="1" dirty="0" smtClean="0">
                <a:solidFill>
                  <a:srgbClr val="002060"/>
                </a:solidFill>
              </a:rPr>
              <a:t>районная организация Нижегородской областной организации Профессионального союза работников народного образования и науки РФ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281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СДЮШОР16</dc:creator>
  <cp:lastModifiedBy>СДЮШОР16</cp:lastModifiedBy>
  <cp:revision>20</cp:revision>
  <cp:lastPrinted>2018-08-16T13:03:08Z</cp:lastPrinted>
  <dcterms:modified xsi:type="dcterms:W3CDTF">2018-08-29T09:51:48Z</dcterms:modified>
</cp:coreProperties>
</file>