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3"/>
  </p:notesMasterIdLst>
  <p:sldIdLst>
    <p:sldId id="256" r:id="rId2"/>
    <p:sldId id="557" r:id="rId3"/>
    <p:sldId id="537" r:id="rId4"/>
    <p:sldId id="637" r:id="rId5"/>
    <p:sldId id="636" r:id="rId6"/>
    <p:sldId id="639" r:id="rId7"/>
    <p:sldId id="625" r:id="rId8"/>
    <p:sldId id="626" r:id="rId9"/>
    <p:sldId id="638" r:id="rId10"/>
    <p:sldId id="641" r:id="rId11"/>
    <p:sldId id="640" r:id="rId12"/>
    <p:sldId id="643" r:id="rId13"/>
    <p:sldId id="684" r:id="rId14"/>
    <p:sldId id="563" r:id="rId15"/>
    <p:sldId id="644" r:id="rId16"/>
    <p:sldId id="616" r:id="rId17"/>
    <p:sldId id="564" r:id="rId18"/>
    <p:sldId id="573" r:id="rId19"/>
    <p:sldId id="566" r:id="rId20"/>
    <p:sldId id="567" r:id="rId21"/>
    <p:sldId id="569" r:id="rId22"/>
    <p:sldId id="571" r:id="rId23"/>
    <p:sldId id="620" r:id="rId24"/>
    <p:sldId id="621" r:id="rId25"/>
    <p:sldId id="623" r:id="rId26"/>
    <p:sldId id="624" r:id="rId27"/>
    <p:sldId id="575" r:id="rId28"/>
    <p:sldId id="617" r:id="rId29"/>
    <p:sldId id="576" r:id="rId30"/>
    <p:sldId id="577" r:id="rId31"/>
    <p:sldId id="606" r:id="rId32"/>
    <p:sldId id="578" r:id="rId33"/>
    <p:sldId id="579" r:id="rId34"/>
    <p:sldId id="627" r:id="rId35"/>
    <p:sldId id="628" r:id="rId36"/>
    <p:sldId id="629" r:id="rId37"/>
    <p:sldId id="630" r:id="rId38"/>
    <p:sldId id="631" r:id="rId39"/>
    <p:sldId id="633" r:id="rId40"/>
    <p:sldId id="618" r:id="rId41"/>
    <p:sldId id="653" r:id="rId42"/>
    <p:sldId id="654" r:id="rId43"/>
    <p:sldId id="655" r:id="rId44"/>
    <p:sldId id="656" r:id="rId45"/>
    <p:sldId id="657" r:id="rId46"/>
    <p:sldId id="685" r:id="rId47"/>
    <p:sldId id="686" r:id="rId48"/>
    <p:sldId id="687" r:id="rId49"/>
    <p:sldId id="647" r:id="rId50"/>
    <p:sldId id="648" r:id="rId51"/>
    <p:sldId id="396" r:id="rId52"/>
    <p:sldId id="397" r:id="rId53"/>
    <p:sldId id="649" r:id="rId54"/>
    <p:sldId id="650" r:id="rId55"/>
    <p:sldId id="651" r:id="rId56"/>
    <p:sldId id="411" r:id="rId57"/>
    <p:sldId id="680" r:id="rId58"/>
    <p:sldId id="660" r:id="rId59"/>
    <p:sldId id="661" r:id="rId60"/>
    <p:sldId id="662" r:id="rId61"/>
    <p:sldId id="663" r:id="rId62"/>
    <p:sldId id="664" r:id="rId63"/>
    <p:sldId id="668" r:id="rId64"/>
    <p:sldId id="669" r:id="rId65"/>
    <p:sldId id="672" r:id="rId66"/>
    <p:sldId id="673" r:id="rId67"/>
    <p:sldId id="674" r:id="rId68"/>
    <p:sldId id="675" r:id="rId69"/>
    <p:sldId id="678" r:id="rId70"/>
    <p:sldId id="679" r:id="rId71"/>
    <p:sldId id="263" r:id="rId7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229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2292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29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229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4244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4338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339" name="Shape 9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277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277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686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686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891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891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096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096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301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301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710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710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915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915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120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120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734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734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939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939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638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38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6144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144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6553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553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6963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963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7168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168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7373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373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7577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577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7782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782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7987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987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8192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192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8397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397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843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843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8601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601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8806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806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9011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011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9216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216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9421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421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9625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625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9830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830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0035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035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0240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40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0445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445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2048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048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0649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649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0854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854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1059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059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1264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264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1469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469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1673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673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1878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878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2083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083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2288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288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2493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493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2253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253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2697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697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2902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902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3107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107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3312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312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3517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517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3721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721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3926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926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4131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131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4336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336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4541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541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2457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457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4745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745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4950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950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5155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155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5360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360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5565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565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5769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769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5974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974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6179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179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6384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384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6589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5891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2662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6627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6793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7939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hape 190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169986" name="Shape 1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9987" name="Shape 19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28674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75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64"/>
          <p:cNvSpPr>
            <a:spLocks noGrp="1" noRot="1" noChangeAspec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072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723" name="Shape 1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198" cy="823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198" cy="3684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8" cy="823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8" cy="3684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trud.ru/rostrud/deyatelnost/?ID=583925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Shape 8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Shape 85"/>
          <p:cNvSpPr txBox="1">
            <a:spLocks noChangeArrowheads="1"/>
          </p:cNvSpPr>
          <p:nvPr/>
        </p:nvSpPr>
        <p:spPr bwMode="auto">
          <a:xfrm>
            <a:off x="468313" y="2605088"/>
            <a:ext cx="822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5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Заголовок</a:t>
            </a:r>
          </a:p>
        </p:txBody>
      </p:sp>
      <p:sp>
        <p:nvSpPr>
          <p:cNvPr id="13315" name="Shape 86"/>
          <p:cNvSpPr txBox="1"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Подзаголовок презентации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lum bright="-14000"/>
          </a:blip>
          <a:stretch>
            <a:fillRect/>
          </a:stretch>
        </p:blipFill>
        <p:spPr>
          <a:xfrm>
            <a:off x="0" y="1124744"/>
            <a:ext cx="9144000" cy="4464496"/>
          </a:xfrm>
          <a:prstGeom prst="rect">
            <a:avLst/>
          </a:prstGeom>
          <a:solidFill>
            <a:srgbClr val="0064A8"/>
          </a:solidFill>
          <a:ln>
            <a:noFill/>
          </a:ln>
        </p:spPr>
      </p:pic>
      <p:sp>
        <p:nvSpPr>
          <p:cNvPr id="13317" name="Shape 88"/>
          <p:cNvSpPr txBox="1">
            <a:spLocks noChangeArrowheads="1"/>
          </p:cNvSpPr>
          <p:nvPr/>
        </p:nvSpPr>
        <p:spPr bwMode="auto">
          <a:xfrm>
            <a:off x="468313" y="2605088"/>
            <a:ext cx="822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Font typeface="Calibri" pitchFamily="34" charset="0"/>
              <a:buNone/>
            </a:pPr>
            <a:endParaRPr lang="ru-RU" sz="3000" b="1">
              <a:solidFill>
                <a:srgbClr val="F3F3F3"/>
              </a:solidFill>
            </a:endParaRPr>
          </a:p>
        </p:txBody>
      </p:sp>
      <p:sp>
        <p:nvSpPr>
          <p:cNvPr id="13318" name="Shape 90"/>
          <p:cNvSpPr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ru-RU" sz="1800" b="1">
                <a:solidFill>
                  <a:srgbClr val="7A0000"/>
                </a:solidFill>
              </a:rPr>
              <a:t>© И.А. Филипова, 2018</a:t>
            </a:r>
          </a:p>
        </p:txBody>
      </p:sp>
      <p:sp>
        <p:nvSpPr>
          <p:cNvPr id="13319" name="Shape 91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>
              <a:alpha val="4392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320" name="Shape 93"/>
          <p:cNvSpPr txBox="1">
            <a:spLocks noChangeArrowheads="1"/>
          </p:cNvSpPr>
          <p:nvPr/>
        </p:nvSpPr>
        <p:spPr bwMode="auto">
          <a:xfrm>
            <a:off x="0" y="443706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25000"/>
            </a:pPr>
            <a:endParaRPr lang="ru-RU" sz="3200" b="1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ct val="25000"/>
            </a:pP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13321" name="Shape 94"/>
          <p:cNvSpPr txBox="1">
            <a:spLocks noChangeArrowheads="1"/>
          </p:cNvSpPr>
          <p:nvPr/>
        </p:nvSpPr>
        <p:spPr bwMode="auto">
          <a:xfrm>
            <a:off x="0" y="2205038"/>
            <a:ext cx="9144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25000"/>
            </a:pP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86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Прямоугольник 12"/>
          <p:cNvSpPr>
            <a:spLocks noChangeArrowheads="1"/>
          </p:cNvSpPr>
          <p:nvPr/>
        </p:nvSpPr>
        <p:spPr bwMode="auto">
          <a:xfrm>
            <a:off x="0" y="2492375"/>
            <a:ext cx="9144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ru-RU" sz="3600" b="1">
                <a:solidFill>
                  <a:schemeClr val="bg1"/>
                </a:solidFill>
              </a:rPr>
              <a:t>Трудовое право: 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ru-RU" sz="3600" b="1">
                <a:solidFill>
                  <a:schemeClr val="bg1"/>
                </a:solidFill>
              </a:rPr>
              <a:t>новое и актуальное в 2018 году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46" name="Прямоугольник 7"/>
          <p:cNvSpPr>
            <a:spLocks noChangeArrowheads="1"/>
          </p:cNvSpPr>
          <p:nvPr/>
        </p:nvSpPr>
        <p:spPr bwMode="auto">
          <a:xfrm>
            <a:off x="468313" y="2349500"/>
            <a:ext cx="81359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1. Проведение индексации зарплаты в связи с ростом потребительских цен на товары и услуги является законодательно установленной обязанностью всех работодателей, вне зависимости от формы собственности и вида управления.</a:t>
            </a:r>
          </a:p>
          <a:p>
            <a:pPr algn="just"/>
            <a:endParaRPr lang="ru-RU" sz="2800"/>
          </a:p>
          <a:p>
            <a:pPr algn="just"/>
            <a:r>
              <a:rPr lang="ru-RU" sz="1800" i="1"/>
              <a:t>Определение Конституционного Суда РФ от 19.11.2015 N 2618-О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684213" y="1268413"/>
            <a:ext cx="7848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Позиция Конституционного Суда РФ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2" name="Прямоугольник 7"/>
          <p:cNvSpPr>
            <a:spLocks noChangeArrowheads="1"/>
          </p:cNvSpPr>
          <p:nvPr/>
        </p:nvSpPr>
        <p:spPr bwMode="auto">
          <a:xfrm>
            <a:off x="323850" y="2349500"/>
            <a:ext cx="82804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Непроведение индексации оплаты труда работников организации, повлекшее выплату зарплаты в неполном объеме, образует состав административного правонарушения, предусмотренного ч.1 ст. 5.27 КоАП</a:t>
            </a:r>
          </a:p>
          <a:p>
            <a:pPr algn="just"/>
            <a:endParaRPr lang="ru-RU" sz="2800"/>
          </a:p>
          <a:p>
            <a:pPr algn="just"/>
            <a:r>
              <a:rPr lang="ru-RU" sz="1800" i="1"/>
              <a:t>Письмо от 26.12.2017 г. № 14-3/В-1135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1258888" y="1196975"/>
            <a:ext cx="6697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Разъяснения Минтруда России 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4868863"/>
            <a:ext cx="33147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0" name="Прямоугольник 7"/>
          <p:cNvSpPr>
            <a:spLocks noChangeArrowheads="1"/>
          </p:cNvSpPr>
          <p:nvPr/>
        </p:nvSpPr>
        <p:spPr bwMode="auto">
          <a:xfrm>
            <a:off x="395288" y="1628775"/>
            <a:ext cx="82089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Санкции</a:t>
            </a:r>
            <a:r>
              <a:rPr lang="ru-RU" sz="2800"/>
              <a:t>:</a:t>
            </a:r>
          </a:p>
          <a:p>
            <a:pPr algn="ctr"/>
            <a:endParaRPr lang="ru-RU" sz="2800"/>
          </a:p>
          <a:p>
            <a:pPr algn="just"/>
            <a:r>
              <a:rPr lang="ru-RU" sz="2800"/>
              <a:t>1. Статья 5.27 КоАП РФ – за неисполнение предписания ТК РФ об индексации (штраф для юрлиц:  30 000 – 50 000 руб.)</a:t>
            </a:r>
          </a:p>
          <a:p>
            <a:pPr algn="just"/>
            <a:endParaRPr lang="ru-RU" sz="2800"/>
          </a:p>
          <a:p>
            <a:pPr algn="just"/>
            <a:r>
              <a:rPr lang="ru-RU" sz="2800"/>
              <a:t>2. Ст. 5.31 КоАП РФ – за непроизведение индексации, предусмотренной в коллективном договоре (штраф: 3 000 – 5 000 руб.)</a:t>
            </a:r>
          </a:p>
          <a:p>
            <a:pPr algn="just"/>
            <a:endParaRPr lang="ru-RU" sz="2800"/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38" name="Прямоугольник 7"/>
          <p:cNvSpPr>
            <a:spLocks noChangeArrowheads="1"/>
          </p:cNvSpPr>
          <p:nvPr/>
        </p:nvSpPr>
        <p:spPr bwMode="auto">
          <a:xfrm>
            <a:off x="323850" y="1989138"/>
            <a:ext cx="8280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О внесении изменений в ч. 6 ст. 5.27 КоАП</a:t>
            </a:r>
          </a:p>
          <a:p>
            <a:pPr algn="just"/>
            <a:r>
              <a:rPr lang="ru-RU" sz="2800"/>
              <a:t>Санкция за невозможность получения зарплаты в банке, удобном для работника (ст. 136 ТК РФ), что может воспрепятствовать реализации его права на получение зарплаты.</a:t>
            </a:r>
          </a:p>
          <a:p>
            <a:pPr algn="just"/>
            <a:r>
              <a:rPr lang="ru-RU" sz="2800"/>
              <a:t>Сейчас: стадия общественного обсуждения</a:t>
            </a:r>
          </a:p>
          <a:p>
            <a:pPr algn="just"/>
            <a:r>
              <a:rPr lang="ru-RU" sz="2800"/>
              <a:t>Планируемое принятие: декабрь 2018 г.</a:t>
            </a:r>
            <a:endParaRPr lang="ru-RU" sz="1800"/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468313" y="1196975"/>
            <a:ext cx="828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Новый законопроект Минтруда России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2"/>
          <p:cNvSpPr>
            <a:spLocks noChangeArrowheads="1"/>
          </p:cNvSpPr>
          <p:nvPr/>
        </p:nvSpPr>
        <p:spPr bwMode="auto">
          <a:xfrm>
            <a:off x="0" y="12684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2. Изменения, касающиеся заключения трудовых договоров и оформления иных документов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924175"/>
            <a:ext cx="4859338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8"/>
          <p:cNvSpPr>
            <a:spLocks noChangeArrowheads="1"/>
          </p:cNvSpPr>
          <p:nvPr/>
        </p:nvSpPr>
        <p:spPr bwMode="auto">
          <a:xfrm>
            <a:off x="250825" y="2492375"/>
            <a:ext cx="87137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 12 июня 2018 года вступает в силу Приказ Минтруда РФ  от 23.11.2017 № 805н, разрешающий не вносить в трудовые договоры нормы выдачи работникам смывающих или обезвреживающих средств.</a:t>
            </a:r>
          </a:p>
          <a:p>
            <a:endParaRPr lang="ru-RU" sz="2400"/>
          </a:p>
          <a:p>
            <a:r>
              <a:rPr lang="ru-RU" sz="2400"/>
              <a:t>Нормы выдачи, соответствующие условиям труда на рабочем месте, указываются в трудовом договоре или в ЛНА. При этом они доводятся до сведения работника в письменной или электронной форме способом, позволяющим подтвердить ознакомление работника.</a:t>
            </a:r>
            <a:endParaRPr lang="ru-RU" sz="1800" i="1"/>
          </a:p>
        </p:txBody>
      </p:sp>
      <p:sp>
        <p:nvSpPr>
          <p:cNvPr id="46082" name="Прямоугольник 2"/>
          <p:cNvSpPr>
            <a:spLocks noChangeArrowheads="1"/>
          </p:cNvSpPr>
          <p:nvPr/>
        </p:nvSpPr>
        <p:spPr bwMode="auto">
          <a:xfrm>
            <a:off x="0" y="1196975"/>
            <a:ext cx="8604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Изменения, касающиеся </a:t>
            </a:r>
          </a:p>
          <a:p>
            <a:pPr algn="ctr"/>
            <a:r>
              <a:rPr lang="ru-RU" sz="3200" b="1"/>
              <a:t>содержания трудовых договоров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950" y="0"/>
            <a:ext cx="21780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8"/>
          <p:cNvSpPr>
            <a:spLocks noChangeArrowheads="1"/>
          </p:cNvSpPr>
          <p:nvPr/>
        </p:nvSpPr>
        <p:spPr bwMode="auto">
          <a:xfrm>
            <a:off x="468313" y="2060575"/>
            <a:ext cx="8280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 1 июля 2018 года будет введен в действие новый </a:t>
            </a:r>
            <a:r>
              <a:rPr lang="ru-RU" sz="2400" b="1" i="1">
                <a:solidFill>
                  <a:srgbClr val="FF0000"/>
                </a:solidFill>
              </a:rPr>
              <a:t>стандарт по делопроизводству </a:t>
            </a:r>
            <a:endParaRPr lang="ru-RU" sz="2400">
              <a:solidFill>
                <a:srgbClr val="FF0000"/>
              </a:solidFill>
            </a:endParaRPr>
          </a:p>
          <a:p>
            <a:endParaRPr lang="ru-RU" sz="2400"/>
          </a:p>
          <a:p>
            <a:r>
              <a:rPr lang="ru-RU" sz="2400"/>
              <a:t>ГОСТ Р 7.0.97-2016 «Система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документов»</a:t>
            </a:r>
          </a:p>
          <a:p>
            <a:r>
              <a:rPr lang="ru-RU" sz="1800" i="1"/>
              <a:t>Пока применяется старый ГОСТ Р 6.30-2003 «Унифицированные системы документации. Унифицированная система организационно-распорядительной документации. Требования к оформлению документов»</a:t>
            </a:r>
          </a:p>
        </p:txBody>
      </p:sp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0" y="126841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Изменения по оформлению документов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8"/>
          <p:cNvSpPr>
            <a:spLocks noChangeArrowheads="1"/>
          </p:cNvSpPr>
          <p:nvPr/>
        </p:nvSpPr>
        <p:spPr bwMode="auto">
          <a:xfrm>
            <a:off x="395288" y="2133600"/>
            <a:ext cx="842486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Действие ГОСТа распространяется на бумажный и электронный формат</a:t>
            </a:r>
          </a:p>
          <a:p>
            <a:pPr>
              <a:spcAft>
                <a:spcPts val="1200"/>
              </a:spcAft>
            </a:pPr>
            <a:r>
              <a:rPr lang="ru-RU" sz="2400"/>
              <a:t>ГОСТ </a:t>
            </a:r>
            <a:r>
              <a:rPr lang="ru-RU" sz="2400" b="1">
                <a:solidFill>
                  <a:srgbClr val="FF0000"/>
                </a:solidFill>
              </a:rPr>
              <a:t>не имеет </a:t>
            </a:r>
            <a:r>
              <a:rPr lang="ru-RU" sz="2400"/>
              <a:t>статуса обязательного к применению для всех организаций</a:t>
            </a:r>
          </a:p>
          <a:p>
            <a:pPr>
              <a:spcAft>
                <a:spcPts val="1200"/>
              </a:spcAft>
            </a:pPr>
            <a:r>
              <a:rPr lang="ru-RU" sz="2400"/>
              <a:t>Переход на новые единые правила оформления кадровой документации способствует уменьшению споров с контролирующими органами </a:t>
            </a:r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827088" y="126841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ГОСТ Р 7.0.97-2016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868863"/>
            <a:ext cx="18351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8"/>
          <p:cNvSpPr>
            <a:spLocks noChangeArrowheads="1"/>
          </p:cNvSpPr>
          <p:nvPr/>
        </p:nvSpPr>
        <p:spPr bwMode="auto">
          <a:xfrm>
            <a:off x="684213" y="2852738"/>
            <a:ext cx="684053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Печать проставляется, не захватывая собственноручной подписи лица, подписавшего документ, или в месте, обозначенном "МП" ("Место печати")</a:t>
            </a:r>
          </a:p>
          <a:p>
            <a:r>
              <a:rPr lang="ru-RU" sz="1800" i="1"/>
              <a:t>п. 5.24 ГОСТа</a:t>
            </a:r>
            <a:endParaRPr lang="ru-RU" sz="2800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11188" y="1484313"/>
            <a:ext cx="77771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Технические требования по проставлению печатей 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525" y="4581525"/>
            <a:ext cx="2276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8"/>
          <p:cNvSpPr>
            <a:spLocks noChangeArrowheads="1"/>
          </p:cNvSpPr>
          <p:nvPr/>
        </p:nvSpPr>
        <p:spPr bwMode="auto">
          <a:xfrm>
            <a:off x="395288" y="2205038"/>
            <a:ext cx="84248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1"/>
              <a:t>Включает:</a:t>
            </a:r>
          </a:p>
          <a:p>
            <a:pPr>
              <a:spcAft>
                <a:spcPts val="1200"/>
              </a:spcAft>
            </a:pPr>
            <a:r>
              <a:rPr lang="ru-RU" sz="2400"/>
              <a:t>- фразу "Документ подписан электронной подписью";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400"/>
              <a:t> номер сертификата ключа электронной подписи;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400"/>
              <a:t> имя, отчество, фамилию владельца сертификата;</a:t>
            </a:r>
          </a:p>
          <a:p>
            <a:pPr>
              <a:buFontTx/>
              <a:buChar char="-"/>
            </a:pPr>
            <a:r>
              <a:rPr lang="ru-RU" sz="2400"/>
              <a:t> срок действия сертификата ключа электронной подписи</a:t>
            </a:r>
          </a:p>
          <a:p>
            <a:endParaRPr lang="ru-RU" sz="2400"/>
          </a:p>
          <a:p>
            <a:r>
              <a:rPr lang="ru-RU" sz="2400"/>
              <a:t>Организации, которые намерены использовать такую подпись, должны изготовить штамп, проставляемый на месте собственноручной подписи</a:t>
            </a:r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755650" y="1412875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Отметка об электронной подписи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539750" y="1700213"/>
            <a:ext cx="8064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1. Изменения в сфере оплаты труда</a:t>
            </a:r>
            <a:endParaRPr lang="ru-RU" sz="3200" b="1">
              <a:solidFill>
                <a:schemeClr val="tx1"/>
              </a:solidFill>
            </a:endParaRPr>
          </a:p>
        </p:txBody>
      </p:sp>
      <p:sp>
        <p:nvSpPr>
          <p:cNvPr id="1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852738"/>
            <a:ext cx="4602162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8"/>
          <p:cNvSpPr>
            <a:spLocks noChangeArrowheads="1"/>
          </p:cNvSpPr>
          <p:nvPr/>
        </p:nvSpPr>
        <p:spPr bwMode="auto">
          <a:xfrm>
            <a:off x="611188" y="2205038"/>
            <a:ext cx="8208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/>
              <a:t>Может проставляться в нескольких местах:</a:t>
            </a:r>
            <a:br>
              <a:rPr lang="ru-RU" sz="2800"/>
            </a:br>
            <a:r>
              <a:rPr lang="ru-RU" sz="2800"/>
              <a:t>- на первом листе документа в левом верхнем углу;</a:t>
            </a:r>
            <a:br>
              <a:rPr lang="ru-RU" sz="2800"/>
            </a:br>
            <a:r>
              <a:rPr lang="ru-RU" sz="2800"/>
              <a:t>- на последнем листе документа под текстом;</a:t>
            </a:r>
            <a:br>
              <a:rPr lang="ru-RU" sz="2800"/>
            </a:br>
            <a:r>
              <a:rPr lang="ru-RU" sz="2800"/>
              <a:t>- на листе согласования</a:t>
            </a:r>
            <a:endParaRPr lang="ru-RU" sz="2800" i="1"/>
          </a:p>
        </p:txBody>
      </p:sp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684213" y="1412875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Гриф согласования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868863"/>
            <a:ext cx="32051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8"/>
          <p:cNvSpPr>
            <a:spLocks noChangeArrowheads="1"/>
          </p:cNvSpPr>
          <p:nvPr/>
        </p:nvSpPr>
        <p:spPr bwMode="auto">
          <a:xfrm>
            <a:off x="323850" y="1989138"/>
            <a:ext cx="856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Организации используют бланки документов на бумажном носителе и/или электронные шаблоны бланков</a:t>
            </a:r>
          </a:p>
          <a:p>
            <a:pPr>
              <a:spcAft>
                <a:spcPts val="1200"/>
              </a:spcAft>
            </a:pPr>
            <a:r>
              <a:rPr lang="ru-RU" sz="2400"/>
              <a:t>Бланки на бумажном носителе и электронные шаблоны бланков должны быть идентичны по составу реквизитов, порядку их расположения, гарнитурам шрифта</a:t>
            </a:r>
          </a:p>
          <a:p>
            <a:pPr>
              <a:spcAft>
                <a:spcPts val="1200"/>
              </a:spcAft>
            </a:pPr>
            <a:r>
              <a:rPr lang="ru-RU" sz="2400"/>
              <a:t>Бланки документов на бумажном носителе и электронные шаблоны бланков изготавливаются на основании макетов бланков, утверждаемых руководителем организации</a:t>
            </a:r>
          </a:p>
          <a:p>
            <a:r>
              <a:rPr lang="ru-RU" sz="2400"/>
              <a:t>Электронные шаблоны бланков документов должны быть защищены от несанкционированных изменений</a:t>
            </a:r>
          </a:p>
          <a:p>
            <a:r>
              <a:rPr lang="ru-RU" sz="1800" i="1"/>
              <a:t>п. 6.2. ГОСТа</a:t>
            </a:r>
            <a:endParaRPr lang="ru-RU" sz="2800"/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755650" y="1268413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Электронные документы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Прямоугольник 8"/>
          <p:cNvSpPr>
            <a:spLocks noChangeArrowheads="1"/>
          </p:cNvSpPr>
          <p:nvPr/>
        </p:nvSpPr>
        <p:spPr bwMode="auto">
          <a:xfrm>
            <a:off x="468313" y="1989138"/>
            <a:ext cx="83518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К стандартной записи о заверении копии нужно добавить надпись о месте хранения подлинника: </a:t>
            </a:r>
          </a:p>
          <a:p>
            <a:pPr>
              <a:spcAft>
                <a:spcPts val="1200"/>
              </a:spcAft>
            </a:pPr>
            <a:r>
              <a:rPr lang="ru-RU" sz="2400" i="1"/>
              <a:t>«Подлинник документа находится в (наименование организации) в деле № ... за ... год»), которая заверяется печатью организации</a:t>
            </a:r>
          </a:p>
          <a:p>
            <a:pPr>
              <a:spcAft>
                <a:spcPts val="1200"/>
              </a:spcAft>
            </a:pPr>
            <a:r>
              <a:rPr lang="ru-RU" sz="2400"/>
              <a:t>Требование заверять надлежащим образом документы, выдаваемые работникам, установлено в ст. 62 ТК РФ</a:t>
            </a:r>
          </a:p>
          <a:p>
            <a:pPr>
              <a:spcAft>
                <a:spcPts val="1200"/>
              </a:spcAft>
            </a:pPr>
            <a:r>
              <a:rPr lang="ru-RU" sz="2400"/>
              <a:t>Ненадлежащим образом заверенная копия считается недействительной – у сотрудника ее не примут</a:t>
            </a:r>
          </a:p>
          <a:p>
            <a:pPr>
              <a:spcAft>
                <a:spcPts val="1200"/>
              </a:spcAft>
            </a:pPr>
            <a:r>
              <a:rPr lang="ru-RU" sz="2400"/>
              <a:t>Ответственность работодателя: по ст. 5.27 КоАП</a:t>
            </a:r>
          </a:p>
        </p:txBody>
      </p:sp>
      <p:sp>
        <p:nvSpPr>
          <p:cNvPr id="68610" name="Прямоугольник 2"/>
          <p:cNvSpPr>
            <a:spLocks noChangeArrowheads="1"/>
          </p:cNvSpPr>
          <p:nvPr/>
        </p:nvSpPr>
        <p:spPr bwMode="auto">
          <a:xfrm>
            <a:off x="684213" y="1268413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Заверение копий документов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288" y="2349500"/>
            <a:ext cx="8497887" cy="2992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/>
              <a:t>Утверждена Постановлением Правительства РФ от 28.07.2017 г. № 1632-р.</a:t>
            </a:r>
          </a:p>
          <a:p>
            <a:endParaRPr lang="ru-RU" sz="1000"/>
          </a:p>
          <a:p>
            <a:r>
              <a:rPr lang="ru-RU" sz="2800"/>
              <a:t>Программа предусматривает реализацию Стратегии развития информационного общества в России на 2017 – 2030 годы, утвержденной Указом Президента РФ от 09.05.2017 г. № 203. </a:t>
            </a:r>
          </a:p>
          <a:p>
            <a:endParaRPr lang="ru-RU" sz="1000"/>
          </a:p>
        </p:txBody>
      </p:sp>
      <p:sp>
        <p:nvSpPr>
          <p:cNvPr id="70658" name="Прямоугольник 2"/>
          <p:cNvSpPr>
            <a:spLocks noChangeArrowheads="1"/>
          </p:cNvSpPr>
          <p:nvPr/>
        </p:nvSpPr>
        <p:spPr bwMode="auto">
          <a:xfrm>
            <a:off x="827088" y="1268413"/>
            <a:ext cx="770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Программа «Цифровая экономика РФ»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Прямоугольник 8"/>
          <p:cNvSpPr>
            <a:spLocks noChangeArrowheads="1"/>
          </p:cNvSpPr>
          <p:nvPr/>
        </p:nvSpPr>
        <p:spPr bwMode="auto">
          <a:xfrm>
            <a:off x="395288" y="2349500"/>
            <a:ext cx="84978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ru-RU" sz="2800"/>
              <a:t> устранение препятствий для развития высокотехнологичного бизнеса;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800"/>
              <a:t> недопущение появления новых препятствий</a:t>
            </a:r>
          </a:p>
          <a:p>
            <a:pPr>
              <a:buFontTx/>
              <a:buChar char="-"/>
            </a:pPr>
            <a:endParaRPr lang="ru-RU" sz="2800"/>
          </a:p>
        </p:txBody>
      </p:sp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827088" y="1268413"/>
            <a:ext cx="7705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Задачи Программы </a:t>
            </a:r>
          </a:p>
          <a:p>
            <a:pPr algn="ctr"/>
            <a:r>
              <a:rPr lang="ru-RU" sz="2800" b="1"/>
              <a:t>«Цифровая экономика РФ»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860800"/>
            <a:ext cx="4146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8"/>
          <p:cNvSpPr>
            <a:spLocks noChangeArrowheads="1"/>
          </p:cNvSpPr>
          <p:nvPr/>
        </p:nvSpPr>
        <p:spPr bwMode="auto">
          <a:xfrm>
            <a:off x="468313" y="2349500"/>
            <a:ext cx="84248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Реализация до 2024 г. концепции комплексного правового регулирования отношений, возникающих в связи с развитием цифровой экономики</a:t>
            </a:r>
          </a:p>
          <a:p>
            <a:endParaRPr lang="ru-RU" sz="1000"/>
          </a:p>
          <a:p>
            <a:r>
              <a:rPr lang="ru-RU" sz="2800"/>
              <a:t>Концепция должна включать оформление трудовых отношений в цифровой экономике, </a:t>
            </a:r>
            <a:r>
              <a:rPr lang="ru-RU" sz="2800" b="1">
                <a:solidFill>
                  <a:srgbClr val="FF0000"/>
                </a:solidFill>
              </a:rPr>
              <a:t>безбумажное взаимодействие </a:t>
            </a:r>
            <a:r>
              <a:rPr lang="ru-RU" sz="2800"/>
              <a:t>работников и работодателей.</a:t>
            </a:r>
          </a:p>
          <a:p>
            <a:r>
              <a:rPr lang="ru-RU" sz="1800" i="1"/>
              <a:t>пункты1.2-1.3 Дорожной карты</a:t>
            </a:r>
          </a:p>
        </p:txBody>
      </p:sp>
      <p:sp>
        <p:nvSpPr>
          <p:cNvPr id="74754" name="Прямоугольник 2"/>
          <p:cNvSpPr>
            <a:spLocks noChangeArrowheads="1"/>
          </p:cNvSpPr>
          <p:nvPr/>
        </p:nvSpPr>
        <p:spPr bwMode="auto">
          <a:xfrm>
            <a:off x="827088" y="1268413"/>
            <a:ext cx="7705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Цели Программы </a:t>
            </a:r>
          </a:p>
          <a:p>
            <a:pPr algn="ctr"/>
            <a:r>
              <a:rPr lang="ru-RU" sz="2800" b="1"/>
              <a:t>«Цифровая экономика РФ», в т.ч.: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Прямоугольник 8"/>
          <p:cNvSpPr>
            <a:spLocks noChangeArrowheads="1"/>
          </p:cNvSpPr>
          <p:nvPr/>
        </p:nvSpPr>
        <p:spPr bwMode="auto">
          <a:xfrm>
            <a:off x="323850" y="2205038"/>
            <a:ext cx="86407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Совершенствование</a:t>
            </a:r>
            <a:r>
              <a:rPr lang="ru-RU" sz="2800"/>
              <a:t> правового регулирования с целью развития цифровой экономики. </a:t>
            </a:r>
          </a:p>
          <a:p>
            <a:endParaRPr lang="ru-RU" sz="1000"/>
          </a:p>
          <a:p>
            <a:r>
              <a:rPr lang="ru-RU" sz="2800" b="1">
                <a:solidFill>
                  <a:srgbClr val="FF0000"/>
                </a:solidFill>
              </a:rPr>
              <a:t>Выявление</a:t>
            </a:r>
            <a:r>
              <a:rPr lang="ru-RU" sz="2800"/>
              <a:t> ключевых правовых ограничений, препятствующих развитию цифровой экономики, включая перечень действующих требований по</a:t>
            </a:r>
          </a:p>
          <a:p>
            <a:r>
              <a:rPr lang="ru-RU" sz="2800"/>
              <a:t>использованию исключительно бумажного документооборота или использованию устаревших технологий при формировании, сборе и обработке информации (срок - IV кв. 2017 г.)</a:t>
            </a:r>
          </a:p>
          <a:p>
            <a:r>
              <a:rPr lang="ru-RU" sz="1800" i="1"/>
              <a:t>1.2. Дорожной карты</a:t>
            </a:r>
          </a:p>
        </p:txBody>
      </p:sp>
      <p:sp>
        <p:nvSpPr>
          <p:cNvPr id="76802" name="Прямоугольник 2"/>
          <p:cNvSpPr>
            <a:spLocks noChangeArrowheads="1"/>
          </p:cNvSpPr>
          <p:nvPr/>
        </p:nvSpPr>
        <p:spPr bwMode="auto">
          <a:xfrm>
            <a:off x="395288" y="1125538"/>
            <a:ext cx="81375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Меры, предусмотренные программой «Цифровая экономика РФ»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Документооборот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50" name="Прямоугольник 8"/>
          <p:cNvSpPr>
            <a:spLocks noChangeArrowheads="1"/>
          </p:cNvSpPr>
          <p:nvPr/>
        </p:nvSpPr>
        <p:spPr bwMode="auto">
          <a:xfrm>
            <a:off x="0" y="141287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3. Защита персональных данных</a:t>
            </a:r>
          </a:p>
          <a:p>
            <a:pPr algn="ctr"/>
            <a:r>
              <a:rPr lang="ru-RU" sz="3200" b="1"/>
              <a:t>работника</a:t>
            </a:r>
            <a:endParaRPr lang="ru-RU" sz="3200"/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3284538"/>
            <a:ext cx="886618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98" name="Прямоугольник 9"/>
          <p:cNvSpPr>
            <a:spLocks noChangeArrowheads="1"/>
          </p:cNvSpPr>
          <p:nvPr/>
        </p:nvSpPr>
        <p:spPr bwMode="auto">
          <a:xfrm>
            <a:off x="250825" y="1700213"/>
            <a:ext cx="871378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 1 июля 2017 г. действуют изменения в ст. 13.11 КоАП:</a:t>
            </a:r>
          </a:p>
          <a:p>
            <a:endParaRPr lang="ru-RU" sz="800"/>
          </a:p>
          <a:p>
            <a:r>
              <a:rPr lang="ru-RU" sz="2400"/>
              <a:t>Расширился перечень правонарушений в области защиты персональных данных - несколько составов вместо одного</a:t>
            </a:r>
          </a:p>
          <a:p>
            <a:endParaRPr lang="ru-RU" sz="1000"/>
          </a:p>
          <a:p>
            <a:r>
              <a:rPr lang="ru-RU" sz="2000"/>
              <a:t>		</a:t>
            </a:r>
            <a:r>
              <a:rPr lang="ru-RU" sz="2400"/>
              <a:t>Штрафы:</a:t>
            </a:r>
          </a:p>
          <a:p>
            <a:endParaRPr lang="ru-RU" sz="900"/>
          </a:p>
          <a:p>
            <a:pPr>
              <a:buFontTx/>
              <a:buChar char="-"/>
            </a:pPr>
            <a:r>
              <a:rPr lang="ru-RU" sz="2400"/>
              <a:t> для граждан - от 700 руб. до 5 тыс. руб.,</a:t>
            </a:r>
          </a:p>
          <a:p>
            <a:pPr>
              <a:buFontTx/>
              <a:buChar char="-"/>
            </a:pPr>
            <a:r>
              <a:rPr lang="ru-RU" sz="2400"/>
              <a:t> для должностных лиц - от 3 тыс. до 20 тыс. руб., </a:t>
            </a:r>
          </a:p>
          <a:p>
            <a:pPr>
              <a:buFontTx/>
              <a:buChar char="-"/>
            </a:pPr>
            <a:r>
              <a:rPr lang="ru-RU" sz="2400"/>
              <a:t> для ИП - от 5 тыс. до 20 тыс. руб.,</a:t>
            </a:r>
          </a:p>
          <a:p>
            <a:pPr>
              <a:buFontTx/>
              <a:buChar char="-"/>
            </a:pPr>
            <a:r>
              <a:rPr lang="ru-RU" sz="2400"/>
              <a:t> для юридических лиц - от 15 тыс. до 75 тыс. руб.</a:t>
            </a:r>
          </a:p>
          <a:p>
            <a:pPr algn="just"/>
            <a:endParaRPr lang="ru-RU" sz="800"/>
          </a:p>
          <a:p>
            <a:pPr algn="just"/>
            <a:r>
              <a:rPr lang="ru-RU" sz="1800"/>
              <a:t>Ранее: максимальный размер штрафа для граждан составлял 500 руб., для должностного лица – 1 тыс. руб., юрлица – 10 тыс. руб.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644900"/>
            <a:ext cx="176371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46" name="Прямоугольник 8"/>
          <p:cNvSpPr>
            <a:spLocks noChangeArrowheads="1"/>
          </p:cNvSpPr>
          <p:nvPr/>
        </p:nvSpPr>
        <p:spPr bwMode="auto">
          <a:xfrm>
            <a:off x="0" y="11255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Случаи ответственности работодателя за нарушения при обработке персональных данных  </a:t>
            </a:r>
          </a:p>
        </p:txBody>
      </p:sp>
      <p:sp>
        <p:nvSpPr>
          <p:cNvPr id="82947" name="Прямоугольник 9"/>
          <p:cNvSpPr>
            <a:spLocks noChangeArrowheads="1"/>
          </p:cNvSpPr>
          <p:nvPr/>
        </p:nvSpPr>
        <p:spPr bwMode="auto">
          <a:xfrm>
            <a:off x="250825" y="2276475"/>
            <a:ext cx="86423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ru-RU" sz="2000"/>
              <a:t> за обработку персональных данных в случаях, не предусмотренных законодательством либо без получения письменного согласия;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/>
              <a:t> за невыполнение установленной законом обязанности опубликовать или предоставить неограниченный доступ к документу с </a:t>
            </a:r>
            <a:r>
              <a:rPr lang="ru-RU" sz="2000" b="1" i="1"/>
              <a:t>политикой</a:t>
            </a:r>
            <a:r>
              <a:rPr lang="ru-RU" sz="2000"/>
              <a:t> по обработке персональных данных или сведениями по их защите;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/>
              <a:t> за непредоставление работнику информации по их обработке;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/>
              <a:t> за невыполнение требования работника об уточнении, блокировке, уничтожении (если данные неполные устаревшие, неточные и т.д.);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/>
              <a:t> за необеспечение обязанности по сохранности персональных данных при хранении их материальных носителей, если это привело к неправомерному или случайному доступу к персональным данным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0" name="Прямоугольник 11"/>
          <p:cNvSpPr>
            <a:spLocks noChangeArrowheads="1"/>
          </p:cNvSpPr>
          <p:nvPr/>
        </p:nvSpPr>
        <p:spPr bwMode="auto">
          <a:xfrm>
            <a:off x="468313" y="1484313"/>
            <a:ext cx="8351837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Повышение минимального размера оплаты труда (МРОТ)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с 1 января 2018 года</a:t>
            </a:r>
          </a:p>
          <a:p>
            <a:pPr algn="ctr"/>
            <a:r>
              <a:rPr lang="ru-RU" sz="3200" b="1"/>
              <a:t> </a:t>
            </a:r>
          </a:p>
          <a:p>
            <a:pPr algn="ctr"/>
            <a:r>
              <a:rPr lang="ru-RU" sz="3200" b="1"/>
              <a:t>до </a:t>
            </a:r>
            <a:r>
              <a:rPr lang="ru-RU" sz="3200" b="1">
                <a:solidFill>
                  <a:srgbClr val="C00000"/>
                </a:solidFill>
              </a:rPr>
              <a:t>9 489 </a:t>
            </a:r>
            <a:r>
              <a:rPr lang="ru-RU" sz="3200" b="1"/>
              <a:t>рублей</a:t>
            </a:r>
          </a:p>
          <a:p>
            <a:pPr algn="ctr"/>
            <a:endParaRPr lang="ru-RU" sz="3200" b="1"/>
          </a:p>
          <a:p>
            <a:pPr algn="ctr"/>
            <a:r>
              <a:rPr lang="ru-RU" sz="2800" b="1"/>
              <a:t>(примерно на 21,65%) </a:t>
            </a:r>
          </a:p>
          <a:p>
            <a:pPr algn="ctr"/>
            <a:endParaRPr lang="ru-RU" sz="2800" b="1"/>
          </a:p>
          <a:p>
            <a:pPr algn="just"/>
            <a:r>
              <a:rPr lang="ru-RU" sz="1800" i="1"/>
              <a:t>ФЗ от 19.06.2000 N 82-ФЗ (ред. от 28.12.2017) "О минимальном размере оплаты труда"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94" name="Прямоугольник 8"/>
          <p:cNvSpPr>
            <a:spLocks noChangeArrowheads="1"/>
          </p:cNvSpPr>
          <p:nvPr/>
        </p:nvSpPr>
        <p:spPr bwMode="auto">
          <a:xfrm>
            <a:off x="1331913" y="1268413"/>
            <a:ext cx="61928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Политика по обработке </a:t>
            </a:r>
          </a:p>
          <a:p>
            <a:pPr algn="ctr"/>
            <a:r>
              <a:rPr lang="ru-RU" sz="2800" b="1"/>
              <a:t>персональных данных</a:t>
            </a:r>
          </a:p>
        </p:txBody>
      </p:sp>
      <p:sp>
        <p:nvSpPr>
          <p:cNvPr id="84995" name="Прямоугольник 9"/>
          <p:cNvSpPr>
            <a:spLocks noChangeArrowheads="1"/>
          </p:cNvSpPr>
          <p:nvPr/>
        </p:nvSpPr>
        <p:spPr bwMode="auto">
          <a:xfrm>
            <a:off x="827088" y="2781300"/>
            <a:ext cx="7416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/>
              <a:t>Документ о политике по обработке персональных данных работодатель обязан опубликовать или предоставить неограниченный доступ</a:t>
            </a:r>
          </a:p>
          <a:p>
            <a:pPr>
              <a:spcAft>
                <a:spcPts val="2400"/>
              </a:spcAft>
            </a:pPr>
            <a:r>
              <a:rPr lang="ru-RU" sz="2400"/>
              <a:t>Рекомендации по составлению документа опубликованы на сайте Роскомнадзора: </a:t>
            </a:r>
            <a:r>
              <a:rPr lang="en-US" sz="2400"/>
              <a:t>https://rkn.gov.ru/personal-data/p908/</a:t>
            </a:r>
            <a:endParaRPr lang="ru-RU" sz="2400"/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60350"/>
            <a:ext cx="2555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42" name="Прямоугольник 8"/>
          <p:cNvSpPr>
            <a:spLocks noChangeArrowheads="1"/>
          </p:cNvSpPr>
          <p:nvPr/>
        </p:nvSpPr>
        <p:spPr bwMode="auto">
          <a:xfrm>
            <a:off x="539750" y="1268413"/>
            <a:ext cx="8135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Рекомендовано включать в документ структурные компоненты:</a:t>
            </a:r>
          </a:p>
        </p:txBody>
      </p:sp>
      <p:sp>
        <p:nvSpPr>
          <p:cNvPr id="87043" name="Прямоугольник 9"/>
          <p:cNvSpPr>
            <a:spLocks noChangeArrowheads="1"/>
          </p:cNvSpPr>
          <p:nvPr/>
        </p:nvSpPr>
        <p:spPr bwMode="auto">
          <a:xfrm>
            <a:off x="468313" y="2492375"/>
            <a:ext cx="84248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- цели сбора персональных данных;</a:t>
            </a:r>
          </a:p>
          <a:p>
            <a:pPr>
              <a:spcAft>
                <a:spcPts val="1200"/>
              </a:spcAft>
            </a:pPr>
            <a:r>
              <a:rPr lang="ru-RU" sz="2400"/>
              <a:t>- правовые основания обработки персональных данных;</a:t>
            </a:r>
          </a:p>
          <a:p>
            <a:pPr>
              <a:spcAft>
                <a:spcPts val="1200"/>
              </a:spcAft>
            </a:pPr>
            <a:r>
              <a:rPr lang="ru-RU" sz="2400"/>
              <a:t>- объем и категории обрабатываемых персональных данных, категории субъектов персональных данных;</a:t>
            </a:r>
          </a:p>
          <a:p>
            <a:pPr>
              <a:spcAft>
                <a:spcPts val="1200"/>
              </a:spcAft>
            </a:pPr>
            <a:r>
              <a:rPr lang="ru-RU" sz="2400"/>
              <a:t>- порядок и условия обработки персональных данных;</a:t>
            </a:r>
          </a:p>
          <a:p>
            <a:pPr>
              <a:spcAft>
                <a:spcPts val="1200"/>
              </a:spcAft>
            </a:pPr>
            <a:r>
              <a:rPr lang="ru-RU" sz="2400"/>
              <a:t>- актуализация, исправление, удаление и уничтожение персональных данных, ответы на запросы субъектов на доступ к персональным данным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90" name="Прямоугольник 8"/>
          <p:cNvSpPr>
            <a:spLocks noChangeArrowheads="1"/>
          </p:cNvSpPr>
          <p:nvPr/>
        </p:nvSpPr>
        <p:spPr bwMode="auto">
          <a:xfrm>
            <a:off x="468313" y="1341438"/>
            <a:ext cx="8351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Ответственность за Политику</a:t>
            </a:r>
          </a:p>
        </p:txBody>
      </p:sp>
      <p:sp>
        <p:nvSpPr>
          <p:cNvPr id="89091" name="Прямоугольник 9"/>
          <p:cNvSpPr>
            <a:spLocks noChangeArrowheads="1"/>
          </p:cNvSpPr>
          <p:nvPr/>
        </p:nvSpPr>
        <p:spPr bwMode="auto">
          <a:xfrm>
            <a:off x="395288" y="2060575"/>
            <a:ext cx="84978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Наказание в виде предупреждения или наложения административного штрафа: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400"/>
              <a:t> для должностных лиц – от 3 тыс. до 6 тыс. руб.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400"/>
              <a:t> для ИП – от 5 тыс. до 10 тыс. руб.</a:t>
            </a:r>
          </a:p>
          <a:p>
            <a:pPr>
              <a:buFontTx/>
              <a:buChar char="-"/>
            </a:pPr>
            <a:r>
              <a:rPr lang="ru-RU" sz="2400"/>
              <a:t> для юрлиц – от 15 тыс. до 30 тыс. руб.</a:t>
            </a:r>
          </a:p>
          <a:p>
            <a:r>
              <a:rPr lang="ru-RU" sz="2000"/>
              <a:t> </a:t>
            </a:r>
            <a:r>
              <a:rPr lang="ru-RU" sz="1800" i="1"/>
              <a:t>ч. 3 ст. 13.11 КоАП</a:t>
            </a:r>
          </a:p>
          <a:p>
            <a:endParaRPr lang="ru-RU" sz="1800" i="1"/>
          </a:p>
          <a:p>
            <a:r>
              <a:rPr lang="ru-RU" sz="2400"/>
              <a:t>Составление протоколов по административным делам данной категории отнесено к компетенции должностных лиц Роскомнадзора (ранее – прокуратуры)</a:t>
            </a:r>
            <a:endParaRPr lang="ru-RU" sz="2400" i="1"/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38" name="Прямоугольник 8"/>
          <p:cNvSpPr>
            <a:spLocks noChangeArrowheads="1"/>
          </p:cNvSpPr>
          <p:nvPr/>
        </p:nvSpPr>
        <p:spPr bwMode="auto">
          <a:xfrm>
            <a:off x="395288" y="1196975"/>
            <a:ext cx="8424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Согласие на обработку данных</a:t>
            </a:r>
          </a:p>
        </p:txBody>
      </p:sp>
      <p:sp>
        <p:nvSpPr>
          <p:cNvPr id="91139" name="Прямоугольник 9"/>
          <p:cNvSpPr>
            <a:spLocks noChangeArrowheads="1"/>
          </p:cNvSpPr>
          <p:nvPr/>
        </p:nvSpPr>
        <p:spPr bwMode="auto">
          <a:xfrm>
            <a:off x="395288" y="1773238"/>
            <a:ext cx="84978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/>
              <a:t>должно включать:</a:t>
            </a:r>
          </a:p>
          <a:p>
            <a:endParaRPr lang="ru-RU" sz="800"/>
          </a:p>
          <a:p>
            <a:r>
              <a:rPr lang="ru-RU" sz="2000"/>
              <a:t>- ФИО, адрес сотрудника, реквизиты паспорта;</a:t>
            </a:r>
          </a:p>
          <a:p>
            <a:r>
              <a:rPr lang="ru-RU" sz="2000"/>
              <a:t>- наименование или ФИО и адрес работодателя;</a:t>
            </a:r>
          </a:p>
          <a:p>
            <a:r>
              <a:rPr lang="ru-RU" sz="2000"/>
              <a:t>- цель обработки персональных данных;</a:t>
            </a:r>
          </a:p>
          <a:p>
            <a:r>
              <a:rPr lang="ru-RU" sz="2000"/>
              <a:t>- перечень персональных данных, на обработку которых дается согласие;</a:t>
            </a:r>
          </a:p>
          <a:p>
            <a:r>
              <a:rPr lang="ru-RU" sz="2000"/>
              <a:t>- наименование или ФИО и адрес лица, осуществляющего обработку персональных данных по поручению работодателя, если обработка будет поручена такому лицу;</a:t>
            </a:r>
          </a:p>
          <a:p>
            <a:r>
              <a:rPr lang="ru-RU" sz="2000"/>
              <a:t>- перечень действий с персональными данными, на совершение которых дается согласие;</a:t>
            </a:r>
          </a:p>
          <a:p>
            <a:r>
              <a:rPr lang="ru-RU" sz="2000"/>
              <a:t>- срок, в течение которого действует согласие сотрудника, а также способ его отзыва, если иное не установлено федеральным законом;</a:t>
            </a:r>
          </a:p>
          <a:p>
            <a:r>
              <a:rPr lang="ru-RU" sz="2000"/>
              <a:t>- подпись работника</a:t>
            </a:r>
          </a:p>
          <a:p>
            <a:r>
              <a:rPr lang="ru-RU" sz="2000"/>
              <a:t> </a:t>
            </a:r>
            <a:r>
              <a:rPr lang="ru-RU" sz="1800" i="1"/>
              <a:t>ч. 4 ст. 9 Закона от 27 июля 2006 г. № 152-ФЗ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6700" y="1628775"/>
            <a:ext cx="25273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86" name="Прямоугольник 8"/>
          <p:cNvSpPr>
            <a:spLocks noChangeArrowheads="1"/>
          </p:cNvSpPr>
          <p:nvPr/>
        </p:nvSpPr>
        <p:spPr bwMode="auto">
          <a:xfrm>
            <a:off x="395288" y="1196975"/>
            <a:ext cx="8424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Расписка о согласии на обработку персональных данных: что может привести к штрафу</a:t>
            </a:r>
          </a:p>
        </p:txBody>
      </p:sp>
      <p:sp>
        <p:nvSpPr>
          <p:cNvPr id="93187" name="Прямоугольник 9"/>
          <p:cNvSpPr>
            <a:spLocks noChangeArrowheads="1"/>
          </p:cNvSpPr>
          <p:nvPr/>
        </p:nvSpPr>
        <p:spPr bwMode="auto">
          <a:xfrm>
            <a:off x="539750" y="2852738"/>
            <a:ext cx="83534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Недопустимо собирать и обрабатывать персональные данные работника, не относящиеся к его трудовой деятельности, например, об участии в общественных объединениях, вероисповедании, личной жизни и т.д.</a:t>
            </a:r>
          </a:p>
          <a:p>
            <a:endParaRPr lang="ru-RU" sz="2400" i="1"/>
          </a:p>
          <a:p>
            <a:r>
              <a:rPr lang="ru-RU" sz="2400"/>
              <a:t>Работник имеет право составить отзыв ранее данного согласия. 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  <p:pic>
        <p:nvPicPr>
          <p:cNvPr id="931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5300663"/>
            <a:ext cx="34782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34" name="Прямоугольник 8"/>
          <p:cNvSpPr>
            <a:spLocks noChangeArrowheads="1"/>
          </p:cNvSpPr>
          <p:nvPr/>
        </p:nvSpPr>
        <p:spPr bwMode="auto">
          <a:xfrm>
            <a:off x="323850" y="1052513"/>
            <a:ext cx="8496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Последствия отзыва согласия на обработку персональных данных</a:t>
            </a:r>
          </a:p>
        </p:txBody>
      </p:sp>
      <p:sp>
        <p:nvSpPr>
          <p:cNvPr id="95235" name="Прямоугольник 9"/>
          <p:cNvSpPr>
            <a:spLocks noChangeArrowheads="1"/>
          </p:cNvSpPr>
          <p:nvPr/>
        </p:nvSpPr>
        <p:spPr bwMode="auto">
          <a:xfrm>
            <a:off x="395288" y="2133600"/>
            <a:ext cx="84978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При получении отзыва оператор обязан прекратить обработку данных, а если данные переданы на хранение – обеспечить уничтожение персональных данных в срок до 30 дней со дня отзыва. </a:t>
            </a:r>
          </a:p>
          <a:p>
            <a:endParaRPr lang="ru-RU" sz="1000"/>
          </a:p>
          <a:p>
            <a:r>
              <a:rPr lang="ru-RU" sz="2400" b="1">
                <a:solidFill>
                  <a:srgbClr val="FF0000"/>
                </a:solidFill>
              </a:rPr>
              <a:t>Исключения</a:t>
            </a:r>
            <a:r>
              <a:rPr lang="ru-RU" sz="2400"/>
              <a:t> (когда отзыв согласия может быть не принят во внимание) - по основаниям, указанным в Законе № 152-ФЗ «О персональных данных:</a:t>
            </a:r>
          </a:p>
          <a:p>
            <a:r>
              <a:rPr lang="ru-RU" sz="2400"/>
              <a:t>статья 6 (ч.1, 2-11 пункты), статья 10 (ч.2), а так же статья 11 (ч. 2), согласно которым оператор имеет право продолжить обработку данных работника даже после составления им отзыва согласия.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82" name="Прямоугольник 8"/>
          <p:cNvSpPr>
            <a:spLocks noChangeArrowheads="1"/>
          </p:cNvSpPr>
          <p:nvPr/>
        </p:nvSpPr>
        <p:spPr bwMode="auto">
          <a:xfrm>
            <a:off x="395288" y="1196975"/>
            <a:ext cx="8424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К таким случаям относится и передача сведений в сторонние организации</a:t>
            </a:r>
          </a:p>
        </p:txBody>
      </p:sp>
      <p:sp>
        <p:nvSpPr>
          <p:cNvPr id="97283" name="Прямоугольник 9"/>
          <p:cNvSpPr>
            <a:spLocks noChangeArrowheads="1"/>
          </p:cNvSpPr>
          <p:nvPr/>
        </p:nvSpPr>
        <p:spPr bwMode="auto">
          <a:xfrm>
            <a:off x="539750" y="2349500"/>
            <a:ext cx="84248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Пенсионный фонд РФ (ст. 9 ФЗ от 01.04.1996 № 27-ФЗ); </a:t>
            </a:r>
          </a:p>
          <a:p>
            <a:pPr>
              <a:buFontTx/>
              <a:buChar char="-"/>
            </a:pPr>
            <a:r>
              <a:rPr lang="ru-RU" sz="2400"/>
              <a:t> налоговые органы (ст. 24 НК РФ); </a:t>
            </a:r>
          </a:p>
          <a:p>
            <a:pPr>
              <a:buFontTx/>
              <a:buChar char="-"/>
            </a:pPr>
            <a:r>
              <a:rPr lang="ru-RU" sz="2400"/>
              <a:t> ФФОМС, ФСС (ст. 15 ФЗ от 24.07.2009 № 212-ФЗ); </a:t>
            </a:r>
          </a:p>
          <a:p>
            <a:pPr>
              <a:buFontTx/>
              <a:buChar char="-"/>
            </a:pPr>
            <a:r>
              <a:rPr lang="ru-RU" sz="2400"/>
              <a:t> военкоматы (ст. 4 ФЗ от 28.03.1998 № 53-ФЗ); </a:t>
            </a:r>
          </a:p>
          <a:p>
            <a:pPr>
              <a:buFontTx/>
              <a:buChar char="-"/>
            </a:pPr>
            <a:r>
              <a:rPr lang="ru-RU" sz="2400"/>
              <a:t> иные органы, когда обязанность передачи им сведений, относящихся к персональным данным сотрудника, закреплена за работодателем законом либо необходима для достижения установленных законом целей (например: суды, прокуратуру и т.д.) 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Персональные данные</a:t>
            </a:r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4983163"/>
            <a:ext cx="140335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30" name="Прямоугольник 8"/>
          <p:cNvSpPr>
            <a:spLocks noChangeArrowheads="1"/>
          </p:cNvSpPr>
          <p:nvPr/>
        </p:nvSpPr>
        <p:spPr bwMode="auto">
          <a:xfrm>
            <a:off x="0" y="1125538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ru-RU" sz="2800" b="1"/>
              <a:t>Выдача трудовых книжек на руки работникам</a:t>
            </a:r>
          </a:p>
        </p:txBody>
      </p:sp>
      <p:sp>
        <p:nvSpPr>
          <p:cNvPr id="99331" name="Прямоугольник 9"/>
          <p:cNvSpPr>
            <a:spLocks noChangeArrowheads="1"/>
          </p:cNvSpPr>
          <p:nvPr/>
        </p:nvSpPr>
        <p:spPr bwMode="auto">
          <a:xfrm>
            <a:off x="539750" y="1989138"/>
            <a:ext cx="80645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 письменному заявлению работника работодатель обязан не позднее 3 рабочих дней со дня подачи этого заявления выдать работнику трудовую книжку в целях его обязательного социального страхования (обеспечения). </a:t>
            </a:r>
          </a:p>
          <a:p>
            <a:endParaRPr lang="ru-RU" sz="1000"/>
          </a:p>
          <a:p>
            <a:r>
              <a:rPr lang="ru-RU" sz="2400"/>
              <a:t>Работник обязан не позднее 3 рабочих дней со дня получения трудовой книжки в органе, осуществляющем обязательное социальное страхование (обеспечение), вернуть ее работодателю.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Трудовые книжки</a:t>
            </a:r>
          </a:p>
        </p:txBody>
      </p:sp>
      <p:sp>
        <p:nvSpPr>
          <p:cNvPr id="99333" name="Прямоугольник 6"/>
          <p:cNvSpPr>
            <a:spLocks noChangeArrowheads="1"/>
          </p:cNvSpPr>
          <p:nvPr/>
        </p:nvSpPr>
        <p:spPr bwMode="auto">
          <a:xfrm>
            <a:off x="684213" y="5589588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/>
              <a:t>ст. 62 ТК РФ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78" name="Прямоугольник 9"/>
          <p:cNvSpPr>
            <a:spLocks noChangeArrowheads="1"/>
          </p:cNvSpPr>
          <p:nvPr/>
        </p:nvSpPr>
        <p:spPr bwMode="auto">
          <a:xfrm>
            <a:off x="0" y="1341438"/>
            <a:ext cx="8964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Ответственность за возвращение </a:t>
            </a:r>
          </a:p>
          <a:p>
            <a:pPr algn="ctr"/>
            <a:r>
              <a:rPr lang="ru-RU" sz="2800" b="1"/>
              <a:t>трудовой книжки</a:t>
            </a:r>
            <a:endParaRPr lang="ru-RU" sz="2800" b="1" i="1"/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Трудовые книжки</a:t>
            </a:r>
          </a:p>
        </p:txBody>
      </p:sp>
      <p:sp>
        <p:nvSpPr>
          <p:cNvPr id="101380" name="Прямоугольник 6"/>
          <p:cNvSpPr>
            <a:spLocks noChangeArrowheads="1"/>
          </p:cNvSpPr>
          <p:nvPr/>
        </p:nvSpPr>
        <p:spPr bwMode="auto">
          <a:xfrm>
            <a:off x="395288" y="2636838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Работодатель вправе утвердить ЛНА, которые будут регламентировать данную область, и определять в том числе:</a:t>
            </a:r>
          </a:p>
        </p:txBody>
      </p:sp>
      <p:pic>
        <p:nvPicPr>
          <p:cNvPr id="1013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3588" y="4076700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Прямоугольник 8"/>
          <p:cNvSpPr>
            <a:spLocks noChangeArrowheads="1"/>
          </p:cNvSpPr>
          <p:nvPr/>
        </p:nvSpPr>
        <p:spPr bwMode="auto">
          <a:xfrm>
            <a:off x="468313" y="3860800"/>
            <a:ext cx="53990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/>
              <a:t> порядок организации кадровой работы;</a:t>
            </a:r>
          </a:p>
          <a:p>
            <a:pPr>
              <a:buFontTx/>
              <a:buChar char="-"/>
            </a:pPr>
            <a:r>
              <a:rPr lang="ru-RU" sz="2400"/>
              <a:t> порядок, в соответствии с которым может осуществляться временная выдача трудовых книжек на руки;</a:t>
            </a:r>
          </a:p>
          <a:p>
            <a:pPr>
              <a:buFontTx/>
              <a:buChar char="-"/>
            </a:pPr>
            <a:r>
              <a:rPr lang="ru-RU" sz="2400"/>
              <a:t> полномочия должностных лиц работодателя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26" name="Прямоугольник 9"/>
          <p:cNvSpPr>
            <a:spLocks noChangeArrowheads="1"/>
          </p:cNvSpPr>
          <p:nvPr/>
        </p:nvSpPr>
        <p:spPr bwMode="auto">
          <a:xfrm>
            <a:off x="755650" y="1268413"/>
            <a:ext cx="7777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Инструкция о порядке временной выдачи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Трудовые книжки</a:t>
            </a:r>
          </a:p>
        </p:txBody>
      </p:sp>
      <p:sp>
        <p:nvSpPr>
          <p:cNvPr id="103428" name="Прямоугольник 6"/>
          <p:cNvSpPr>
            <a:spLocks noChangeArrowheads="1"/>
          </p:cNvSpPr>
          <p:nvPr/>
        </p:nvSpPr>
        <p:spPr bwMode="auto">
          <a:xfrm>
            <a:off x="468313" y="2276475"/>
            <a:ext cx="8280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нее может быть включен пункт, обязывающий сотрудника, получившего трудовую книжку на руки:</a:t>
            </a:r>
          </a:p>
          <a:p>
            <a:pPr>
              <a:buFontTx/>
              <a:buChar char="-"/>
            </a:pPr>
            <a:r>
              <a:rPr lang="ru-RU" sz="2400"/>
              <a:t> вернуть ее не позднее установленного срока;</a:t>
            </a:r>
          </a:p>
          <a:p>
            <a:pPr>
              <a:buFontTx/>
              <a:buChar char="-"/>
            </a:pPr>
            <a:r>
              <a:rPr lang="ru-RU" sz="2400"/>
              <a:t> возвратить в том же состоянии, в каком была получена.</a:t>
            </a:r>
          </a:p>
          <a:p>
            <a:endParaRPr lang="ru-RU" sz="1800"/>
          </a:p>
          <a:p>
            <a:r>
              <a:rPr lang="ru-RU" sz="2400"/>
              <a:t>С Инструкцией должны быть ознакомлены:</a:t>
            </a:r>
          </a:p>
          <a:p>
            <a:r>
              <a:rPr lang="ru-RU" sz="2400"/>
              <a:t>- лицо, ответственное за работу с трудовыми книжками, - каждый сотрудник, временно получающий оригинал документа на руки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8" name="Прямоугольник 8"/>
          <p:cNvSpPr>
            <a:spLocks noChangeArrowheads="1"/>
          </p:cNvSpPr>
          <p:nvPr/>
        </p:nvSpPr>
        <p:spPr bwMode="auto">
          <a:xfrm>
            <a:off x="323850" y="2133600"/>
            <a:ext cx="727233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 1 января 2019 г. ежегодно МРОТ устанавливается в размере прожиточного минимума трудоспособного населения в целом по РФ за 2 кв. предыдущего года</a:t>
            </a:r>
          </a:p>
        </p:txBody>
      </p:sp>
      <p:sp>
        <p:nvSpPr>
          <p:cNvPr id="19459" name="Прямоугольник 11"/>
          <p:cNvSpPr>
            <a:spLocks noChangeArrowheads="1"/>
          </p:cNvSpPr>
          <p:nvPr/>
        </p:nvSpPr>
        <p:spPr bwMode="auto">
          <a:xfrm>
            <a:off x="250825" y="1268413"/>
            <a:ext cx="8569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Поправка в ст. 1 ФЗ о МРОТ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979613" y="4292600"/>
            <a:ext cx="6913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Если величина прожиточного минимума за 2 кв. предыдущего года ниже чем за 2 кв. предшествующего года, МРОТ не понижается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74" name="Прямоугольник 8"/>
          <p:cNvSpPr>
            <a:spLocks noChangeArrowheads="1"/>
          </p:cNvSpPr>
          <p:nvPr/>
        </p:nvSpPr>
        <p:spPr bwMode="auto">
          <a:xfrm>
            <a:off x="468313" y="1557338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4. Изменения в области охраны труда</a:t>
            </a:r>
            <a:endParaRPr lang="ru-RU" sz="3200"/>
          </a:p>
        </p:txBody>
      </p:sp>
      <p:sp>
        <p:nvSpPr>
          <p:cNvPr id="105475" name="Прямоугольник 9"/>
          <p:cNvSpPr>
            <a:spLocks noChangeArrowheads="1"/>
          </p:cNvSpPr>
          <p:nvPr/>
        </p:nvSpPr>
        <p:spPr bwMode="auto">
          <a:xfrm>
            <a:off x="323850" y="4149725"/>
            <a:ext cx="85693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.</a:t>
            </a:r>
          </a:p>
          <a:p>
            <a:endParaRPr lang="ru-RU"/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Охрана труда</a:t>
            </a:r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355850"/>
            <a:ext cx="47053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22" name="Прямоугольник 10"/>
          <p:cNvSpPr>
            <a:spLocks noChangeArrowheads="1"/>
          </p:cNvSpPr>
          <p:nvPr/>
        </p:nvSpPr>
        <p:spPr bwMode="auto">
          <a:xfrm>
            <a:off x="395288" y="1916113"/>
            <a:ext cx="8569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ГИТ вправе использовать при проверках перечни контрольных вопросов </a:t>
            </a:r>
          </a:p>
          <a:p>
            <a:r>
              <a:rPr lang="ru-RU" sz="1800" i="1"/>
              <a:t>п. 11.1-11.5 ст. 9 Федерального закона от 26 декабря 2008 г. № 294-ФЗ </a:t>
            </a:r>
          </a:p>
          <a:p>
            <a:endParaRPr lang="ru-RU" sz="1800" i="1"/>
          </a:p>
          <a:p>
            <a:r>
              <a:rPr lang="ru-RU" sz="2400"/>
              <a:t>Общие требования к разработке и утверждению проверочных листов (списков контрольных вопросов) утверждены постановлением Правительства РФ от 13 февраля 2017 г. № 177.</a:t>
            </a:r>
            <a:endParaRPr lang="ru-RU" sz="2000"/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Государственная инспекция труда</a:t>
            </a:r>
          </a:p>
        </p:txBody>
      </p:sp>
      <p:sp>
        <p:nvSpPr>
          <p:cNvPr id="107524" name="Прямоугольник 6"/>
          <p:cNvSpPr>
            <a:spLocks noChangeArrowheads="1"/>
          </p:cNvSpPr>
          <p:nvPr/>
        </p:nvSpPr>
        <p:spPr bwMode="auto">
          <a:xfrm>
            <a:off x="0" y="12684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Проверочные листы ГИТ</a:t>
            </a:r>
          </a:p>
        </p:txBody>
      </p:sp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797425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Прямоугольник 9"/>
          <p:cNvSpPr>
            <a:spLocks noChangeArrowheads="1"/>
          </p:cNvSpPr>
          <p:nvPr/>
        </p:nvSpPr>
        <p:spPr bwMode="auto">
          <a:xfrm>
            <a:off x="395288" y="4941888"/>
            <a:ext cx="64627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 ответам на них инспектор будет судить, соблюдаются ли работодателем обязательные требования законодательства</a:t>
            </a:r>
            <a:endParaRPr lang="ru-RU" sz="2400" i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70" name="Прямоугольник 10"/>
          <p:cNvSpPr>
            <a:spLocks noChangeArrowheads="1"/>
          </p:cNvSpPr>
          <p:nvPr/>
        </p:nvSpPr>
        <p:spPr bwMode="auto">
          <a:xfrm>
            <a:off x="323850" y="1628775"/>
            <a:ext cx="86407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проверочных листах ГИТ зафиксировано определенное количество требований, выполнение которых инспектор оценит согласно плану проверки. </a:t>
            </a:r>
          </a:p>
          <a:p>
            <a:endParaRPr lang="ru-RU" sz="1000"/>
          </a:p>
          <a:p>
            <a:r>
              <a:rPr lang="ru-RU" sz="2400"/>
              <a:t>Будут ли надзорным органом использоваться проверочные листы, зависит от того, установлена ли такая обязанность положением о конкретном виде контроля.</a:t>
            </a:r>
          </a:p>
          <a:p>
            <a:endParaRPr lang="ru-RU" sz="1000"/>
          </a:p>
          <a:p>
            <a:r>
              <a:rPr lang="ru-RU" sz="2400"/>
              <a:t>Приказ Роструда от 10 ноября 2017 года № 655 об утверждении форм проверочных листов зарегистрирован в Минюсте России 22 января 2018 г.</a:t>
            </a:r>
            <a:endParaRPr lang="ru-RU" sz="2400" i="1"/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Государственная инспекция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18" name="Прямоугольник 10"/>
          <p:cNvSpPr>
            <a:spLocks noChangeArrowheads="1"/>
          </p:cNvSpPr>
          <p:nvPr/>
        </p:nvSpPr>
        <p:spPr bwMode="auto">
          <a:xfrm>
            <a:off x="179388" y="2133600"/>
            <a:ext cx="87852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hlinkClick r:id="rId3"/>
              </a:rPr>
              <a:t>https://www.rostrud.ru/rostrud/deyatelnost/?ID=583925</a:t>
            </a:r>
            <a:endParaRPr lang="ru-RU" sz="2400"/>
          </a:p>
          <a:p>
            <a:endParaRPr lang="ru-RU" sz="2400"/>
          </a:p>
          <a:p>
            <a:r>
              <a:rPr lang="ru-RU" sz="2400"/>
              <a:t>По состоянию на 01.02.2018 – 107 листов (в проекте всего – 154)</a:t>
            </a:r>
          </a:p>
          <a:p>
            <a:endParaRPr lang="ru-RU" sz="2400"/>
          </a:p>
          <a:p>
            <a:r>
              <a:rPr lang="ru-RU" sz="2400"/>
              <a:t>При плановых проверках работодателей, относящихся к категории умеренного риска, проверочные листы будут применяться с 1 января 2018 года, а с 1 июля 2018 года – при плановых проверках всех работодателей. </a:t>
            </a:r>
          </a:p>
          <a:p>
            <a:r>
              <a:rPr lang="ru-RU" sz="1800" i="1"/>
              <a:t>Постановление  Правительства РФ от 08.09.2017 № 1080</a:t>
            </a:r>
            <a:endParaRPr lang="ru-RU" sz="2400"/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Государственная инспекция труда</a:t>
            </a:r>
          </a:p>
        </p:txBody>
      </p:sp>
      <p:sp>
        <p:nvSpPr>
          <p:cNvPr id="111620" name="Прямоугольник 6"/>
          <p:cNvSpPr>
            <a:spLocks noChangeArrowheads="1"/>
          </p:cNvSpPr>
          <p:nvPr/>
        </p:nvSpPr>
        <p:spPr bwMode="auto">
          <a:xfrm>
            <a:off x="0" y="1341438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Перечень листов</a:t>
            </a:r>
          </a:p>
        </p:txBody>
      </p:sp>
      <p:pic>
        <p:nvPicPr>
          <p:cNvPr id="1116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8963" y="0"/>
            <a:ext cx="22050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66" name="Прямоугольник 10"/>
          <p:cNvSpPr>
            <a:spLocks noChangeArrowheads="1"/>
          </p:cNvSpPr>
          <p:nvPr/>
        </p:nvSpPr>
        <p:spPr bwMode="auto">
          <a:xfrm>
            <a:off x="468313" y="1989138"/>
            <a:ext cx="84963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/>
              <a:t>- </a:t>
            </a:r>
            <a:r>
              <a:rPr lang="ru-RU" sz="2400"/>
              <a:t>снизить административные и финансовые издержки граждан и организаций;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400"/>
              <a:t> повысить прозрачность деятельности контрольно-надзорных органов при проведении плановых проверок в сфере соблюдения трудового законодательства;</a:t>
            </a:r>
          </a:p>
          <a:p>
            <a:pPr>
              <a:buFontTx/>
              <a:buChar char="-"/>
            </a:pPr>
            <a:r>
              <a:rPr lang="ru-RU" sz="2400"/>
              <a:t> оптимизировать использование трудовых, материальных и финансовых ресурсов за счёт сокращения времени проведения плановых </a:t>
            </a:r>
          </a:p>
          <a:p>
            <a:r>
              <a:rPr lang="ru-RU" sz="2400"/>
              <a:t>проверок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Государственная инспекция труда</a:t>
            </a:r>
          </a:p>
        </p:txBody>
      </p:sp>
      <p:sp>
        <p:nvSpPr>
          <p:cNvPr id="113668" name="Прямоугольник 9"/>
          <p:cNvSpPr>
            <a:spLocks noChangeArrowheads="1"/>
          </p:cNvSpPr>
          <p:nvPr/>
        </p:nvSpPr>
        <p:spPr bwMode="auto">
          <a:xfrm>
            <a:off x="2339975" y="1268413"/>
            <a:ext cx="45180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Цели</a:t>
            </a:r>
            <a:endParaRPr lang="ru-RU" sz="3200" b="1" i="1"/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437063"/>
            <a:ext cx="1533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14" name="Прямоугольник 8"/>
          <p:cNvSpPr>
            <a:spLocks noChangeArrowheads="1"/>
          </p:cNvSpPr>
          <p:nvPr/>
        </p:nvSpPr>
        <p:spPr bwMode="auto">
          <a:xfrm>
            <a:off x="395288" y="1341438"/>
            <a:ext cx="8280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Такой подход к контролю даст возможность работодателям самостоятельно проверять соблюдение требований безопасности и трудового законодательства при организации рабочего процесса.</a:t>
            </a:r>
          </a:p>
          <a:p>
            <a:pPr>
              <a:spcAft>
                <a:spcPts val="1200"/>
              </a:spcAft>
            </a:pPr>
            <a:r>
              <a:rPr lang="ru-RU" sz="2400"/>
              <a:t>Результативность и эффективность государственного контроля будет оцениваться не по числу проведённых проверок и выписанных штрафов, а по динамике снижения смертности, травматизма и экономического ущерба. </a:t>
            </a:r>
          </a:p>
          <a:p>
            <a:pPr>
              <a:spcAft>
                <a:spcPts val="1200"/>
              </a:spcAft>
            </a:pPr>
            <a:r>
              <a:rPr lang="ru-RU" sz="2400"/>
              <a:t>Переход от санкций к риск-ориентированной модели надзора, суть которой состоит в том, что каждому предприятию будет рассчитана категория риска. </a:t>
            </a:r>
          </a:p>
          <a:p>
            <a:pPr>
              <a:spcAft>
                <a:spcPts val="1200"/>
              </a:spcAft>
            </a:pPr>
            <a:r>
              <a:rPr lang="ru-RU" sz="2400"/>
              <a:t>Категория будет влиять на частоту плановых проверок. </a:t>
            </a:r>
            <a:endParaRPr lang="ru-RU" sz="2400" i="1"/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Государственная инспекция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62" name="Прямоугольник 10"/>
          <p:cNvSpPr>
            <a:spLocks noChangeArrowheads="1"/>
          </p:cNvSpPr>
          <p:nvPr/>
        </p:nvSpPr>
        <p:spPr bwMode="auto">
          <a:xfrm>
            <a:off x="250825" y="2636838"/>
            <a:ext cx="871378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Каждому нарушению присвоена высокая, средняя или низкая степень риска в зависимости от негативных последствий для работника. </a:t>
            </a:r>
          </a:p>
          <a:p>
            <a:endParaRPr lang="ru-RU" sz="1000"/>
          </a:p>
          <a:p>
            <a:r>
              <a:rPr lang="ru-RU" sz="2800"/>
              <a:t>Каждой степени риска соответствует определенное количество баллов: </a:t>
            </a:r>
          </a:p>
          <a:p>
            <a:pPr algn="ctr"/>
            <a:r>
              <a:rPr lang="ru-RU" sz="2800"/>
              <a:t>     Высокая – от 7 до 10 </a:t>
            </a:r>
          </a:p>
          <a:p>
            <a:pPr algn="ctr"/>
            <a:r>
              <a:rPr lang="ru-RU" sz="2800"/>
              <a:t>  Средняя - от 4 до 6</a:t>
            </a:r>
          </a:p>
          <a:p>
            <a:pPr algn="ctr"/>
            <a:r>
              <a:rPr lang="ru-RU" sz="2800"/>
              <a:t>Низкая – от 1 до 3</a:t>
            </a:r>
            <a:endParaRPr lang="ru-RU" sz="2800" i="1"/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Государственная инспекция труда</a:t>
            </a:r>
          </a:p>
        </p:txBody>
      </p:sp>
      <p:sp>
        <p:nvSpPr>
          <p:cNvPr id="117764" name="Прямоугольник 6"/>
          <p:cNvSpPr>
            <a:spLocks noChangeArrowheads="1"/>
          </p:cNvSpPr>
          <p:nvPr/>
        </p:nvSpPr>
        <p:spPr bwMode="auto">
          <a:xfrm>
            <a:off x="0" y="1196975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Роструд назвал 76 типовых нарушений работодателей и классифицировал их</a:t>
            </a:r>
            <a:endParaRPr lang="ru-RU" sz="3200"/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013325"/>
            <a:ext cx="396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445125"/>
            <a:ext cx="396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876925"/>
            <a:ext cx="396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hape 158"/>
          <p:cNvSpPr txBox="1">
            <a:spLocks noChangeArrowheads="1"/>
          </p:cNvSpPr>
          <p:nvPr/>
        </p:nvSpPr>
        <p:spPr bwMode="auto">
          <a:xfrm>
            <a:off x="3132138" y="1268413"/>
            <a:ext cx="2519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</a:pPr>
            <a:r>
              <a:rPr lang="ru-RU" sz="3200" b="1"/>
              <a:t>Примеры</a:t>
            </a:r>
          </a:p>
        </p:txBody>
      </p:sp>
      <p:sp>
        <p:nvSpPr>
          <p:cNvPr id="119810" name="Прямоугольник 10"/>
          <p:cNvSpPr>
            <a:spLocks noChangeArrowheads="1"/>
          </p:cNvSpPr>
          <p:nvPr/>
        </p:nvSpPr>
        <p:spPr bwMode="auto">
          <a:xfrm>
            <a:off x="323850" y="2060575"/>
            <a:ext cx="86407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10-ти балльный риск:</a:t>
            </a:r>
          </a:p>
          <a:p>
            <a:r>
              <a:rPr lang="ru-RU" sz="2800"/>
              <a:t>- уклонение от оформления трудового договора;</a:t>
            </a:r>
          </a:p>
          <a:p>
            <a:r>
              <a:rPr lang="ru-RU" sz="2800"/>
              <a:t>- нарушение правил работы в выходные и праздники;</a:t>
            </a:r>
          </a:p>
          <a:p>
            <a:pPr>
              <a:buFontTx/>
              <a:buChar char="-"/>
            </a:pPr>
            <a:r>
              <a:rPr lang="ru-RU" sz="2800"/>
              <a:t> невыплата заработной платы.</a:t>
            </a:r>
          </a:p>
          <a:p>
            <a:pPr>
              <a:buFontTx/>
              <a:buChar char="-"/>
            </a:pPr>
            <a:endParaRPr lang="ru-RU" sz="2800"/>
          </a:p>
          <a:p>
            <a:r>
              <a:rPr lang="ru-RU" sz="2800"/>
              <a:t>2-х балльный риск:</a:t>
            </a:r>
          </a:p>
          <a:p>
            <a:pPr>
              <a:buFontTx/>
              <a:buChar char="-"/>
            </a:pPr>
            <a:r>
              <a:rPr lang="ru-RU" sz="2800"/>
              <a:t> отсутствие графика отпусков;</a:t>
            </a:r>
          </a:p>
          <a:p>
            <a:pPr>
              <a:buFontTx/>
              <a:buChar char="-"/>
            </a:pPr>
            <a:r>
              <a:rPr lang="ru-RU" sz="2800"/>
              <a:t> невыдача расчетных листков и т.д.</a:t>
            </a:r>
          </a:p>
          <a:p>
            <a:r>
              <a:rPr lang="ru-RU" sz="1800" i="1"/>
              <a:t>Информационное сообщение Роструда от 25.12.2017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Государственная инспекция труда</a:t>
            </a:r>
          </a:p>
        </p:txBody>
      </p:sp>
      <p:pic>
        <p:nvPicPr>
          <p:cNvPr id="1198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933825"/>
            <a:ext cx="176371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58" name="Прямоугольник 10"/>
          <p:cNvSpPr>
            <a:spLocks noChangeArrowheads="1"/>
          </p:cNvSpPr>
          <p:nvPr/>
        </p:nvSpPr>
        <p:spPr bwMode="auto">
          <a:xfrm>
            <a:off x="468313" y="3141663"/>
            <a:ext cx="8496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для категорий высокого риска — 1 раз в 2 года;</a:t>
            </a:r>
          </a:p>
          <a:p>
            <a:r>
              <a:rPr lang="ru-RU" sz="2800"/>
              <a:t>для категорий значительного риска — 1 раз в 3 года;</a:t>
            </a:r>
          </a:p>
          <a:p>
            <a:r>
              <a:rPr lang="ru-RU" sz="2800"/>
              <a:t>для категорий среднего риска — не чаще чем 1 раз в 5 лет;</a:t>
            </a:r>
          </a:p>
          <a:p>
            <a:r>
              <a:rPr lang="ru-RU" sz="2800"/>
              <a:t>для категорий умеренного риска — не чаще чем один раз в 6 лет.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Государственная инспекция труда</a:t>
            </a:r>
          </a:p>
        </p:txBody>
      </p:sp>
      <p:sp>
        <p:nvSpPr>
          <p:cNvPr id="121860" name="Прямоугольник 6"/>
          <p:cNvSpPr>
            <a:spLocks noChangeArrowheads="1"/>
          </p:cNvSpPr>
          <p:nvPr/>
        </p:nvSpPr>
        <p:spPr bwMode="auto">
          <a:xfrm>
            <a:off x="0" y="1341438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Разделение типовых нарушений работодателей с присвоением категории риска влияет на частоту проверок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06" name="Прямоугольник 8"/>
          <p:cNvSpPr>
            <a:spLocks noChangeArrowheads="1"/>
          </p:cNvSpPr>
          <p:nvPr/>
        </p:nvSpPr>
        <p:spPr bwMode="auto">
          <a:xfrm>
            <a:off x="0" y="1052513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Новые основания для внеплановых проверок</a:t>
            </a:r>
          </a:p>
        </p:txBody>
      </p:sp>
      <p:sp>
        <p:nvSpPr>
          <p:cNvPr id="123907" name="Прямоугольник 9"/>
          <p:cNvSpPr>
            <a:spLocks noChangeArrowheads="1"/>
          </p:cNvSpPr>
          <p:nvPr/>
        </p:nvSpPr>
        <p:spPr bwMode="auto">
          <a:xfrm>
            <a:off x="323850" y="4149725"/>
            <a:ext cx="85693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/>
          </a:p>
          <a:p>
            <a:endParaRPr lang="ru-RU"/>
          </a:p>
        </p:txBody>
      </p:sp>
      <p:sp>
        <p:nvSpPr>
          <p:cNvPr id="123908" name="Прямоугольник 10"/>
          <p:cNvSpPr>
            <a:spLocks noChangeArrowheads="1"/>
          </p:cNvSpPr>
          <p:nvPr/>
        </p:nvSpPr>
        <p:spPr bwMode="auto">
          <a:xfrm>
            <a:off x="395288" y="2133600"/>
            <a:ext cx="85693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Дополнения в ст. 360 ТК РФ о порядке проведения проверок работодателей. </a:t>
            </a:r>
          </a:p>
          <a:p>
            <a:r>
              <a:rPr lang="ru-RU" sz="2400"/>
              <a:t>Новые основания для проверок:</a:t>
            </a:r>
          </a:p>
          <a:p>
            <a:r>
              <a:rPr lang="ru-RU" sz="2400"/>
              <a:t>обращения и заявления граждан, юридических лиц, органов власти, профсоюзов; информация из СМИ </a:t>
            </a:r>
          </a:p>
          <a:p>
            <a:r>
              <a:rPr lang="ru-RU" sz="2400" b="1">
                <a:solidFill>
                  <a:srgbClr val="FF0000"/>
                </a:solidFill>
              </a:rPr>
              <a:t>о фактах:</a:t>
            </a:r>
          </a:p>
          <a:p>
            <a:pPr>
              <a:buFontTx/>
              <a:buChar char="-"/>
            </a:pPr>
            <a:r>
              <a:rPr lang="ru-RU" sz="2400"/>
              <a:t>уклонения от оформления трудового договора;</a:t>
            </a:r>
          </a:p>
          <a:p>
            <a:pPr>
              <a:buFontTx/>
              <a:buChar char="-"/>
            </a:pPr>
            <a:r>
              <a:rPr lang="ru-RU" sz="2400"/>
              <a:t> ненадлежащего оформления трудового договора или заключения гражданско-правового договора вместо него.</a:t>
            </a:r>
          </a:p>
          <a:p>
            <a:r>
              <a:rPr lang="ru-RU" sz="2400"/>
              <a:t>Проверка может быть проведена незамедлительно, предварительное уведомление работодателя недопустимо.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Охрана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6" name="Прямоугольник 7"/>
          <p:cNvSpPr>
            <a:spLocks noChangeArrowheads="1"/>
          </p:cNvSpPr>
          <p:nvPr/>
        </p:nvSpPr>
        <p:spPr bwMode="auto">
          <a:xfrm>
            <a:off x="539750" y="4221163"/>
            <a:ext cx="81359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/>
              <a:t>для организаций внебюджетного сектора – 10 000 руб.</a:t>
            </a:r>
          </a:p>
          <a:p>
            <a:pPr algn="just">
              <a:spcAft>
                <a:spcPts val="1200"/>
              </a:spcAft>
            </a:pPr>
            <a:r>
              <a:rPr lang="ru-RU" sz="2400"/>
              <a:t>для учреждений бюджетной сферы – МРОТ</a:t>
            </a:r>
          </a:p>
          <a:p>
            <a:pPr algn="just">
              <a:spcAft>
                <a:spcPts val="1200"/>
              </a:spcAft>
            </a:pPr>
            <a:r>
              <a:rPr lang="ru-RU" sz="1800" i="1"/>
              <a:t>Региональное соглашение о минимальной заработной плате в Нижегородской области на 2018 год от 09.01.2018 № 1-П/2/А-9</a:t>
            </a:r>
          </a:p>
        </p:txBody>
      </p:sp>
      <p:sp>
        <p:nvSpPr>
          <p:cNvPr id="21507" name="Прямоугольник 11"/>
          <p:cNvSpPr>
            <a:spLocks noChangeArrowheads="1"/>
          </p:cNvSpPr>
          <p:nvPr/>
        </p:nvSpPr>
        <p:spPr bwMode="auto">
          <a:xfrm>
            <a:off x="323850" y="1412875"/>
            <a:ext cx="8496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Региональный МРОТ </a:t>
            </a:r>
          </a:p>
          <a:p>
            <a:pPr algn="ctr"/>
            <a:r>
              <a:rPr lang="ru-RU" sz="3200" b="1"/>
              <a:t>в Нижегородской области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636838"/>
            <a:ext cx="1749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54" name="Прямоугольник 9"/>
          <p:cNvSpPr>
            <a:spLocks noChangeArrowheads="1"/>
          </p:cNvSpPr>
          <p:nvPr/>
        </p:nvSpPr>
        <p:spPr bwMode="auto">
          <a:xfrm>
            <a:off x="323850" y="4149725"/>
            <a:ext cx="85693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/>
          </a:p>
          <a:p>
            <a:endParaRPr lang="ru-RU"/>
          </a:p>
        </p:txBody>
      </p:sp>
      <p:sp>
        <p:nvSpPr>
          <p:cNvPr id="125955" name="Прямоугольник 10"/>
          <p:cNvSpPr>
            <a:spLocks noChangeArrowheads="1"/>
          </p:cNvSpPr>
          <p:nvPr/>
        </p:nvSpPr>
        <p:spPr bwMode="auto">
          <a:xfrm>
            <a:off x="971550" y="1989138"/>
            <a:ext cx="74168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 17 февраля 2018 года вступает в силу Приказ Минтруда России от 28.07.2017 № 601н о правилах по охране труда при осуществлении охраны (защиты) объектов и имущества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Охрана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02" name="Прямоугольник 8"/>
          <p:cNvSpPr>
            <a:spLocks noChangeArrowheads="1"/>
          </p:cNvSpPr>
          <p:nvPr/>
        </p:nvSpPr>
        <p:spPr bwMode="auto">
          <a:xfrm>
            <a:off x="468313" y="1052513"/>
            <a:ext cx="8135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С 1 декабря 2017 г. введен в действие стандарт в сфере охраны труда</a:t>
            </a:r>
          </a:p>
        </p:txBody>
      </p:sp>
      <p:sp>
        <p:nvSpPr>
          <p:cNvPr id="128003" name="Прямоугольник 10"/>
          <p:cNvSpPr>
            <a:spLocks noChangeArrowheads="1"/>
          </p:cNvSpPr>
          <p:nvPr/>
        </p:nvSpPr>
        <p:spPr bwMode="auto">
          <a:xfrm>
            <a:off x="395288" y="2205038"/>
            <a:ext cx="8137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ГОСТ 12.4.246-2016 </a:t>
            </a:r>
            <a:r>
              <a:rPr lang="ru-RU" sz="2400"/>
              <a:t>«Система стандартов безопасности труда. Средства индивидуальной защиты органов дыхания. Фильтры противоаэрозольные. Общие технические условия»</a:t>
            </a:r>
          </a:p>
          <a:p>
            <a:endParaRPr lang="ru-RU" sz="1000"/>
          </a:p>
          <a:p>
            <a:r>
              <a:rPr lang="ru-RU" sz="2400"/>
              <a:t>Требования стандарта распространяются на противоаэрозольные фильтры, предназначенные для использования в качестве элементов в фильтрующих средствах индивидуальной защиты органов дыхания</a:t>
            </a:r>
          </a:p>
          <a:p>
            <a:endParaRPr lang="ru-RU" sz="1000"/>
          </a:p>
          <a:p>
            <a:r>
              <a:rPr lang="ru-RU" sz="2400"/>
              <a:t>Стандарт устанавливает общие технические требования, методы испытания и маркировку</a:t>
            </a:r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700" y="560070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Охрана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50" name="Прямоугольник 8"/>
          <p:cNvSpPr>
            <a:spLocks noChangeArrowheads="1"/>
          </p:cNvSpPr>
          <p:nvPr/>
        </p:nvSpPr>
        <p:spPr bwMode="auto">
          <a:xfrm>
            <a:off x="468313" y="1196975"/>
            <a:ext cx="8135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С 1 января 2018 г. введены в действие стандарты в сфере охраны труда</a:t>
            </a:r>
          </a:p>
        </p:txBody>
      </p:sp>
      <p:sp>
        <p:nvSpPr>
          <p:cNvPr id="130051" name="Прямоугольник 10"/>
          <p:cNvSpPr>
            <a:spLocks noChangeArrowheads="1"/>
          </p:cNvSpPr>
          <p:nvPr/>
        </p:nvSpPr>
        <p:spPr bwMode="auto">
          <a:xfrm>
            <a:off x="323850" y="2205038"/>
            <a:ext cx="842486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/>
              <a:t>ГОСТ Р ИСО 13688-2016 </a:t>
            </a:r>
            <a:r>
              <a:rPr lang="ru-RU" sz="2400"/>
              <a:t>«Система стандартов безопасности труда. Одежда специальная защитная. Общие технические требования»</a:t>
            </a:r>
          </a:p>
          <a:p>
            <a:pPr>
              <a:spcAft>
                <a:spcPts val="1200"/>
              </a:spcAft>
            </a:pPr>
            <a:r>
              <a:rPr lang="ru-RU" sz="2400"/>
              <a:t>Требования стандарта распространяются на защитную специальную одежду</a:t>
            </a:r>
          </a:p>
          <a:p>
            <a:pPr>
              <a:spcAft>
                <a:spcPts val="1200"/>
              </a:spcAft>
            </a:pPr>
            <a:r>
              <a:rPr lang="ru-RU" sz="2400"/>
              <a:t>Устанавливаются требования к эргономике, безопасности, обозначению размеров, к старению, совместимости, маркировке и информации изготовителя</a:t>
            </a:r>
          </a:p>
          <a:p>
            <a:pPr>
              <a:spcAft>
                <a:spcPts val="600"/>
              </a:spcAft>
            </a:pPr>
            <a:r>
              <a:rPr lang="ru-RU" sz="2400" b="1"/>
              <a:t>ГОСТ 12.0.230.3-2016 </a:t>
            </a:r>
            <a:r>
              <a:rPr lang="ru-RU" sz="2400"/>
              <a:t>Системы управления охраной труда. Оценка результативности и эффективности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Охрана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98" name="Прямоугольник 8"/>
          <p:cNvSpPr>
            <a:spLocks noChangeArrowheads="1"/>
          </p:cNvSpPr>
          <p:nvPr/>
        </p:nvSpPr>
        <p:spPr bwMode="auto">
          <a:xfrm>
            <a:off x="468313" y="1196975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«Дорожная карта» Минтруда России</a:t>
            </a:r>
          </a:p>
        </p:txBody>
      </p:sp>
      <p:sp>
        <p:nvSpPr>
          <p:cNvPr id="132099" name="Прямоугольник 9"/>
          <p:cNvSpPr>
            <a:spLocks noChangeArrowheads="1"/>
          </p:cNvSpPr>
          <p:nvPr/>
        </p:nvSpPr>
        <p:spPr bwMode="auto">
          <a:xfrm>
            <a:off x="323850" y="4149725"/>
            <a:ext cx="85693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.</a:t>
            </a:r>
          </a:p>
          <a:p>
            <a:endParaRPr lang="ru-RU"/>
          </a:p>
        </p:txBody>
      </p:sp>
      <p:sp>
        <p:nvSpPr>
          <p:cNvPr id="132100" name="Прямоугольник 10"/>
          <p:cNvSpPr>
            <a:spLocks noChangeArrowheads="1"/>
          </p:cNvSpPr>
          <p:nvPr/>
        </p:nvSpPr>
        <p:spPr bwMode="auto">
          <a:xfrm>
            <a:off x="323850" y="2708275"/>
            <a:ext cx="8640763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Приказ Минтруда России</a:t>
            </a:r>
          </a:p>
          <a:p>
            <a:r>
              <a:rPr lang="ru-RU" sz="2400"/>
              <a:t>от 01.09.2017 г. № 655</a:t>
            </a:r>
            <a:br>
              <a:rPr lang="ru-RU" sz="2400"/>
            </a:br>
            <a:r>
              <a:rPr lang="ru-RU" sz="2400"/>
              <a:t>«Об утверждении плана мероприятий («дорожной карты») по отмене и актуализации обязательных требований в сфере соблюдения трудового законодательства и иных нормативных правовых актов, содержащих нормы трудового права»</a:t>
            </a:r>
          </a:p>
          <a:p>
            <a:endParaRPr lang="ru-RU" sz="1000"/>
          </a:p>
          <a:p>
            <a:r>
              <a:rPr lang="ru-RU" sz="2400"/>
              <a:t>Мероприятия запланированы на 2018 год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Охрана труда</a:t>
            </a:r>
          </a:p>
        </p:txBody>
      </p:sp>
      <p:pic>
        <p:nvPicPr>
          <p:cNvPr id="1321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773238"/>
            <a:ext cx="25781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46" name="Прямоугольник 8"/>
          <p:cNvSpPr>
            <a:spLocks noChangeArrowheads="1"/>
          </p:cNvSpPr>
          <p:nvPr/>
        </p:nvSpPr>
        <p:spPr bwMode="auto">
          <a:xfrm>
            <a:off x="468313" y="1196975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«Дорожная карта» Минтруда России</a:t>
            </a:r>
          </a:p>
        </p:txBody>
      </p:sp>
      <p:sp>
        <p:nvSpPr>
          <p:cNvPr id="134147" name="Прямоугольник 9"/>
          <p:cNvSpPr>
            <a:spLocks noChangeArrowheads="1"/>
          </p:cNvSpPr>
          <p:nvPr/>
        </p:nvSpPr>
        <p:spPr bwMode="auto">
          <a:xfrm>
            <a:off x="323850" y="4149725"/>
            <a:ext cx="85693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/>
          </a:p>
          <a:p>
            <a:endParaRPr lang="ru-RU"/>
          </a:p>
        </p:txBody>
      </p:sp>
      <p:sp>
        <p:nvSpPr>
          <p:cNvPr id="134148" name="Прямоугольник 10"/>
          <p:cNvSpPr>
            <a:spLocks noChangeArrowheads="1"/>
          </p:cNvSpPr>
          <p:nvPr/>
        </p:nvSpPr>
        <p:spPr bwMode="auto">
          <a:xfrm>
            <a:off x="468313" y="1916113"/>
            <a:ext cx="8496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1. Подготовка предложений по внесению изменений в п. 8 Методики проведения специальной оценки условий труда (Приложение к приказу Минтруда от 24.01.2014 № 33н)</a:t>
            </a:r>
          </a:p>
          <a:p>
            <a:pPr>
              <a:spcAft>
                <a:spcPts val="1200"/>
              </a:spcAft>
            </a:pPr>
            <a:r>
              <a:rPr lang="ru-RU" sz="2400"/>
              <a:t>2. Совместно с Минздравом - подготовка Перечней вредных и (или) опасных производственных факторов и работ, при выполнении которых проводятся обязательные медицинские осмотры</a:t>
            </a:r>
          </a:p>
          <a:p>
            <a:pPr>
              <a:spcAft>
                <a:spcPts val="1200"/>
              </a:spcAft>
            </a:pPr>
            <a:r>
              <a:rPr lang="ru-RU" sz="2400"/>
              <a:t>3. Разработка порядка обучения по охране труда и проверки знаний требований охраны труда взамен постановления Минтруда России и Минобразования России от 13 января 2003 г. № 1/29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Охрана труда</a:t>
            </a:r>
          </a:p>
        </p:txBody>
      </p:sp>
      <p:pic>
        <p:nvPicPr>
          <p:cNvPr id="134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3984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7425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94" name="Прямоугольник 9"/>
          <p:cNvSpPr>
            <a:spLocks noChangeArrowheads="1"/>
          </p:cNvSpPr>
          <p:nvPr/>
        </p:nvSpPr>
        <p:spPr bwMode="auto">
          <a:xfrm>
            <a:off x="323850" y="4149725"/>
            <a:ext cx="85693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/>
          </a:p>
          <a:p>
            <a:endParaRPr lang="ru-RU"/>
          </a:p>
        </p:txBody>
      </p:sp>
      <p:sp>
        <p:nvSpPr>
          <p:cNvPr id="136195" name="Прямоугольник 10"/>
          <p:cNvSpPr>
            <a:spLocks noChangeArrowheads="1"/>
          </p:cNvSpPr>
          <p:nvPr/>
        </p:nvSpPr>
        <p:spPr bwMode="auto">
          <a:xfrm>
            <a:off x="395288" y="1628775"/>
            <a:ext cx="849788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4. Подготовка предложений по внесению изменений в статью 58 ТК РФ (исключение избыточного требования)</a:t>
            </a:r>
          </a:p>
          <a:p>
            <a:pPr>
              <a:spcAft>
                <a:spcPts val="1200"/>
              </a:spcAft>
            </a:pPr>
            <a:r>
              <a:rPr lang="ru-RU" sz="2400"/>
              <a:t>5. Подготовка предложений по внесению изменений (дополнений) в статьи 84.1 и 140 ТК РФ</a:t>
            </a:r>
          </a:p>
          <a:p>
            <a:pPr>
              <a:spcAft>
                <a:spcPts val="1200"/>
              </a:spcAft>
            </a:pPr>
            <a:r>
              <a:rPr lang="ru-RU" sz="2400"/>
              <a:t>6. Разработка и внесение в Правительство РФ законопроекта «О внесении изменений в ТК РФ(в части совершенствования механизмов предупреждения производственного травматизма и профессиональной заболеваемости, соблюдения трудового законодательства и иных нормативных правовых актов, содержащих нормы трудового права)»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Охрана труда</a:t>
            </a:r>
          </a:p>
        </p:txBody>
      </p:sp>
      <p:pic>
        <p:nvPicPr>
          <p:cNvPr id="1361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3984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398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42" name="Прямоугольник 8"/>
          <p:cNvSpPr>
            <a:spLocks noChangeArrowheads="1"/>
          </p:cNvSpPr>
          <p:nvPr/>
        </p:nvSpPr>
        <p:spPr bwMode="auto">
          <a:xfrm>
            <a:off x="250825" y="1484313"/>
            <a:ext cx="8713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5. Трудовые споры: судебная практика по сложным и спорным вопросам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Трудовые споры</a:t>
            </a:r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781300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90" name="Прямоугольник 7"/>
          <p:cNvSpPr>
            <a:spLocks noChangeArrowheads="1"/>
          </p:cNvSpPr>
          <p:nvPr/>
        </p:nvSpPr>
        <p:spPr bwMode="auto">
          <a:xfrm>
            <a:off x="250825" y="1916113"/>
            <a:ext cx="835342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Требования работника: взыскать премию, которая ранее регулярно выплачивалась и была предусмотрена Положением об оплате труда в фиксированном размере. Согласно ЛНА расчет премии - % от оклада, зависящий от общих экономических показателей предприятия за месяц. Размер коэффициента ничем не ограничивался и работодатель определил его как 0%.</a:t>
            </a:r>
          </a:p>
          <a:p>
            <a:pPr algn="just"/>
            <a:r>
              <a:rPr lang="ru-RU" sz="2400"/>
              <a:t>Суды 1 и 2 инстанций поддержали позицию работника. Верховный суд РФ – нет, указав, что в трудовом договоре не гарантирована обязательная выплата премии, а в Положении об оплате труда сказано, что надбавки зависят от результата работы предприятия.</a:t>
            </a:r>
          </a:p>
          <a:p>
            <a:pPr algn="just"/>
            <a:r>
              <a:rPr lang="ru-RU" sz="1800" i="1"/>
              <a:t>Определение ВС РФ № 69-КГ 17-22 от 27.11.2017.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Трудовые споры</a:t>
            </a:r>
          </a:p>
        </p:txBody>
      </p:sp>
      <p:sp>
        <p:nvSpPr>
          <p:cNvPr id="140292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Определение Верховного Суда РФ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38" name="Прямоугольник 8"/>
          <p:cNvSpPr>
            <a:spLocks noChangeArrowheads="1"/>
          </p:cNvSpPr>
          <p:nvPr/>
        </p:nvSpPr>
        <p:spPr bwMode="auto">
          <a:xfrm>
            <a:off x="468313" y="1196975"/>
            <a:ext cx="8135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Отказ в приеме на работу, признаваемый дискриминацией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Трудовые споры</a:t>
            </a:r>
          </a:p>
        </p:txBody>
      </p:sp>
      <p:sp>
        <p:nvSpPr>
          <p:cNvPr id="142340" name="Прямоугольник 9"/>
          <p:cNvSpPr>
            <a:spLocks noChangeArrowheads="1"/>
          </p:cNvSpPr>
          <p:nvPr/>
        </p:nvSpPr>
        <p:spPr bwMode="auto">
          <a:xfrm>
            <a:off x="827088" y="5013325"/>
            <a:ext cx="741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Судебная практика – преимущественно в пользу работника</a:t>
            </a:r>
          </a:p>
        </p:txBody>
      </p:sp>
      <p:pic>
        <p:nvPicPr>
          <p:cNvPr id="1423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205038"/>
            <a:ext cx="366553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8313" y="1916113"/>
            <a:ext cx="82804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/>
              <a:t>Соглашение может быть отменено судом, если работница узнала о беременности после подписания соглашения просила о его отмене</a:t>
            </a:r>
          </a:p>
          <a:p>
            <a:r>
              <a:rPr lang="ru-RU" sz="1800" i="1"/>
              <a:t>	Постановление Пленума ВС РФ от 28.01.2014 № 1 «О применении законодательства, регулирующего труд женщин, лиц с семейными обязанностями и несовершеннолетних»	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1774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  <p:sp>
        <p:nvSpPr>
          <p:cNvPr id="144388" name="Прямоугольник 4"/>
          <p:cNvSpPr>
            <a:spLocks noChangeArrowheads="1"/>
          </p:cNvSpPr>
          <p:nvPr/>
        </p:nvSpPr>
        <p:spPr bwMode="auto">
          <a:xfrm>
            <a:off x="2555875" y="4076700"/>
            <a:ext cx="61928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Работница может быть восстановлена даже если узнала о том, что на момент подписания соглашения и на момент увольнения она была беременна после прекращения трудовых отношений </a:t>
            </a:r>
          </a:p>
          <a:p>
            <a:r>
              <a:rPr lang="ru-RU" sz="1800" i="1"/>
              <a:t>Определение ВС РФ от 20.06.2016 № 18-КГ16-45</a:t>
            </a:r>
            <a:endParaRPr lang="ru-RU" sz="1800"/>
          </a:p>
        </p:txBody>
      </p:sp>
      <p:sp>
        <p:nvSpPr>
          <p:cNvPr id="144389" name="Прямоугольник 5"/>
          <p:cNvSpPr>
            <a:spLocks noChangeArrowheads="1"/>
          </p:cNvSpPr>
          <p:nvPr/>
        </p:nvSpPr>
        <p:spPr bwMode="auto">
          <a:xfrm>
            <a:off x="611188" y="1268413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Увольнение по соглашению сторон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4" name="Прямоугольник 7"/>
          <p:cNvSpPr>
            <a:spLocks noChangeArrowheads="1"/>
          </p:cNvSpPr>
          <p:nvPr/>
        </p:nvSpPr>
        <p:spPr bwMode="auto">
          <a:xfrm>
            <a:off x="395288" y="2565400"/>
            <a:ext cx="8280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/>
              <a:t>По распоряжению Президента РФ Минтрудом России подготовлен </a:t>
            </a:r>
            <a:r>
              <a:rPr lang="ru-RU" sz="2800" b="1">
                <a:solidFill>
                  <a:srgbClr val="FF0000"/>
                </a:solidFill>
              </a:rPr>
              <a:t>законопроект № 374313-7</a:t>
            </a:r>
          </a:p>
          <a:p>
            <a:pPr algn="just">
              <a:spcAft>
                <a:spcPts val="1200"/>
              </a:spcAft>
            </a:pPr>
            <a:endParaRPr lang="ru-RU" sz="2800"/>
          </a:p>
          <a:p>
            <a:pPr algn="just">
              <a:spcAft>
                <a:spcPts val="1200"/>
              </a:spcAft>
            </a:pPr>
            <a:r>
              <a:rPr lang="ru-RU" sz="2800"/>
              <a:t>Статья 1. Установить минимальный размер оплаты труда с 1 мая 2018 года в сумме 11163 рубля в месяц.</a:t>
            </a:r>
            <a:endParaRPr lang="ru-RU" sz="2800" i="1"/>
          </a:p>
        </p:txBody>
      </p:sp>
      <p:sp>
        <p:nvSpPr>
          <p:cNvPr id="23555" name="Прямоугольник 11"/>
          <p:cNvSpPr>
            <a:spLocks noChangeArrowheads="1"/>
          </p:cNvSpPr>
          <p:nvPr/>
        </p:nvSpPr>
        <p:spPr bwMode="auto">
          <a:xfrm>
            <a:off x="323850" y="1412875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МРОТ  с 1 мая 2018 года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Прямоугольник 8"/>
          <p:cNvSpPr>
            <a:spLocks noChangeArrowheads="1"/>
          </p:cNvSpPr>
          <p:nvPr/>
        </p:nvSpPr>
        <p:spPr bwMode="auto">
          <a:xfrm>
            <a:off x="323850" y="126841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Нижегородская судебная практика</a:t>
            </a:r>
          </a:p>
        </p:txBody>
      </p:sp>
      <p:sp>
        <p:nvSpPr>
          <p:cNvPr id="146434" name="Прямоугольник 9"/>
          <p:cNvSpPr>
            <a:spLocks noChangeArrowheads="1"/>
          </p:cNvSpPr>
          <p:nvPr/>
        </p:nvSpPr>
        <p:spPr bwMode="auto">
          <a:xfrm>
            <a:off x="539750" y="1989138"/>
            <a:ext cx="80645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i="1"/>
              <a:t>Апелляционное определение Нижегородского областного суда от 10.01.2017 N 33-15976/2016</a:t>
            </a:r>
          </a:p>
          <a:p>
            <a:pPr>
              <a:spcAft>
                <a:spcPts val="1200"/>
              </a:spcAft>
            </a:pPr>
            <a:r>
              <a:rPr lang="ru-RU" sz="2400"/>
              <a:t>Истец считала увольнение незаконным, поскольку, по ее мнению, ее вынудили подписать соглашение</a:t>
            </a:r>
          </a:p>
          <a:p>
            <a:r>
              <a:rPr lang="ru-RU" sz="2400"/>
              <a:t>Доказательства истца об отсутствии у нее желания увольняться: </a:t>
            </a:r>
          </a:p>
          <a:p>
            <a:r>
              <a:rPr lang="ru-RU" sz="2400"/>
              <a:t>- детализация звонков</a:t>
            </a:r>
          </a:p>
          <a:p>
            <a:pPr>
              <a:buFontTx/>
              <a:buChar char="-"/>
            </a:pPr>
            <a:r>
              <a:rPr lang="ru-RU" sz="2400"/>
              <a:t> наличие кредитных обязательств истца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400"/>
              <a:t> факт состояния истца на учете в центре занятости населения</a:t>
            </a:r>
          </a:p>
          <a:p>
            <a:pPr>
              <a:spcAft>
                <a:spcPts val="1200"/>
              </a:spcAft>
            </a:pPr>
            <a:r>
              <a:rPr lang="ru-RU" sz="2400"/>
              <a:t>Суд отказал в иске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82" name="Прямоугольник 8"/>
          <p:cNvSpPr>
            <a:spLocks noChangeArrowheads="1"/>
          </p:cNvSpPr>
          <p:nvPr/>
        </p:nvSpPr>
        <p:spPr bwMode="auto">
          <a:xfrm>
            <a:off x="539750" y="1268413"/>
            <a:ext cx="8135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Увольнение в связи с истечением срока договора</a:t>
            </a:r>
          </a:p>
        </p:txBody>
      </p:sp>
      <p:sp>
        <p:nvSpPr>
          <p:cNvPr id="148483" name="Прямоугольник 9"/>
          <p:cNvSpPr>
            <a:spLocks noChangeArrowheads="1"/>
          </p:cNvSpPr>
          <p:nvPr/>
        </p:nvSpPr>
        <p:spPr bwMode="auto">
          <a:xfrm>
            <a:off x="323850" y="2133600"/>
            <a:ext cx="86407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1. Увольнение в связи с истечением срока, хотя в договоре нет причин срочности, может быть признано законным, если:</a:t>
            </a:r>
          </a:p>
          <a:p>
            <a:r>
              <a:rPr lang="ru-RU" sz="2000"/>
              <a:t>- причины для временных трудовых отношений действительно были;</a:t>
            </a:r>
          </a:p>
          <a:p>
            <a:r>
              <a:rPr lang="ru-RU" sz="2000"/>
              <a:t>- условие о сроке договора довели до работника;</a:t>
            </a:r>
          </a:p>
          <a:p>
            <a:r>
              <a:rPr lang="ru-RU" sz="2000"/>
              <a:t>- он подписал трудовой договор, то есть добровольно согласился;</a:t>
            </a:r>
          </a:p>
          <a:p>
            <a:r>
              <a:rPr lang="ru-RU" sz="2000"/>
              <a:t>- в течение работы не выражал несогласия со срочным договором</a:t>
            </a:r>
          </a:p>
          <a:p>
            <a:r>
              <a:rPr lang="ru-RU" sz="1800" i="1"/>
              <a:t>Определение Московского городского суда от 18.10.2016 № 33–41454/2016</a:t>
            </a:r>
          </a:p>
          <a:p>
            <a:r>
              <a:rPr lang="ru-RU" sz="1800" i="1"/>
              <a:t>Апелляционное определение ВС Республики Тыва от 20.03.2012 № 36/2012</a:t>
            </a:r>
          </a:p>
          <a:p>
            <a:endParaRPr lang="ru-RU"/>
          </a:p>
          <a:p>
            <a:r>
              <a:rPr lang="ru-RU" sz="2000"/>
              <a:t>2. Суд признает увольнение законным при уведомлении работника о прекращении договора меньше чем за 3 дня, если работодатель издал приказ об увольнении не позднее последнего рабочего дня</a:t>
            </a:r>
          </a:p>
          <a:p>
            <a:r>
              <a:rPr lang="ru-RU" sz="1800" i="1"/>
              <a:t>Определение Московского городского суда от 02.02.2016 № 33–3252/2016</a:t>
            </a:r>
          </a:p>
          <a:p>
            <a:r>
              <a:rPr lang="ru-RU" sz="1800" i="1"/>
              <a:t>Определение Хабаровского краевого суда от 18.09.2015 № 33–6154/2015</a:t>
            </a:r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30" name="Прямоугольник 8"/>
          <p:cNvSpPr>
            <a:spLocks noChangeArrowheads="1"/>
          </p:cNvSpPr>
          <p:nvPr/>
        </p:nvSpPr>
        <p:spPr bwMode="auto">
          <a:xfrm>
            <a:off x="179388" y="1341438"/>
            <a:ext cx="8785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Неоднократное заключение срочных договоров</a:t>
            </a:r>
          </a:p>
        </p:txBody>
      </p:sp>
      <p:sp>
        <p:nvSpPr>
          <p:cNvPr id="150531" name="Прямоугольник 9"/>
          <p:cNvSpPr>
            <a:spLocks noChangeArrowheads="1"/>
          </p:cNvSpPr>
          <p:nvPr/>
        </p:nvSpPr>
        <p:spPr bwMode="auto">
          <a:xfrm>
            <a:off x="468313" y="2276475"/>
            <a:ext cx="835183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/>
              <a:t>То, что срочные трудовые договоры заключались с работником несколько раз, не свидетельствует о постоянном характере работы</a:t>
            </a:r>
          </a:p>
          <a:p>
            <a:r>
              <a:rPr lang="ru-RU" sz="2400"/>
              <a:t>В случаях, предусмотренных ч. 2 ст. 59 ТК РФ, срочный договор может заключаться без учета характера работы и условий ее выполнения, если имеется </a:t>
            </a:r>
            <a:r>
              <a:rPr lang="ru-RU" sz="2400" b="1" i="1"/>
              <a:t>добровольное </a:t>
            </a:r>
            <a:r>
              <a:rPr lang="ru-RU" sz="2400"/>
              <a:t>согласие работника</a:t>
            </a:r>
          </a:p>
          <a:p>
            <a:r>
              <a:rPr lang="ru-RU" sz="1800" i="1"/>
              <a:t>Апелляционное определение ВС Республики Саха (Якутия) от 16.11.2015 по делу N 33-4168/2015</a:t>
            </a:r>
          </a:p>
        </p:txBody>
      </p:sp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78" name="Прямоугольник 8"/>
          <p:cNvSpPr>
            <a:spLocks noChangeArrowheads="1"/>
          </p:cNvSpPr>
          <p:nvPr/>
        </p:nvSpPr>
        <p:spPr bwMode="auto">
          <a:xfrm>
            <a:off x="179388" y="1125538"/>
            <a:ext cx="8785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Увольнение по инициативе работника</a:t>
            </a:r>
          </a:p>
        </p:txBody>
      </p:sp>
      <p:sp>
        <p:nvSpPr>
          <p:cNvPr id="152579" name="Прямоугольник 9"/>
          <p:cNvSpPr>
            <a:spLocks noChangeArrowheads="1"/>
          </p:cNvSpPr>
          <p:nvPr/>
        </p:nvSpPr>
        <p:spPr bwMode="auto">
          <a:xfrm>
            <a:off x="468313" y="1700213"/>
            <a:ext cx="8207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1. Можно ли сделать заявление об увольнении в телефонном  разговоре? 			Нет, суд восстановит работника </a:t>
            </a:r>
          </a:p>
          <a:p>
            <a:r>
              <a:rPr lang="ru-RU" sz="1800" i="1"/>
              <a:t>Апелляционное определение Московского городского суда от 06.06.2016 № 33–22057/2016</a:t>
            </a:r>
          </a:p>
          <a:p>
            <a:endParaRPr lang="ru-RU" sz="1000"/>
          </a:p>
          <a:p>
            <a:r>
              <a:rPr lang="ru-RU" sz="2000"/>
              <a:t>2. Можно ли отправить заявление по электронной почте?</a:t>
            </a:r>
          </a:p>
          <a:p>
            <a:r>
              <a:rPr lang="ru-RU" sz="2000"/>
              <a:t>Это нельзя расценивать как документ, безусловно выражающий волеизъявление работника расторгнуть трудовой договор. Правило действует и для отзыва</a:t>
            </a:r>
          </a:p>
          <a:p>
            <a:r>
              <a:rPr lang="ru-RU" sz="1800" i="1"/>
              <a:t>Апелляционное определение ВС Чувашской Республики от </a:t>
            </a:r>
          </a:p>
          <a:p>
            <a:r>
              <a:rPr lang="ru-RU" sz="1800" i="1"/>
              <a:t>20.01.2016 № 33–276/2016</a:t>
            </a:r>
          </a:p>
          <a:p>
            <a:r>
              <a:rPr lang="ru-RU" sz="1800" i="1"/>
              <a:t>Апелляционное определение Курганского областного суда от 20.12.2016 № 33–4552/2016</a:t>
            </a:r>
          </a:p>
          <a:p>
            <a:endParaRPr lang="ru-RU" sz="1000"/>
          </a:p>
          <a:p>
            <a:r>
              <a:rPr lang="ru-RU" sz="2000"/>
              <a:t>Но: если работник подписал заявление усиленной квалифицированной электронной подписью, то такой документ равен документу на бумажном носителе с личной подписью</a:t>
            </a:r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005263"/>
            <a:ext cx="163036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26" name="Прямоугольник 9"/>
          <p:cNvSpPr>
            <a:spLocks noChangeArrowheads="1"/>
          </p:cNvSpPr>
          <p:nvPr/>
        </p:nvSpPr>
        <p:spPr bwMode="auto">
          <a:xfrm>
            <a:off x="395288" y="1916113"/>
            <a:ext cx="820896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Основанием увольнения по собственному желанию может быть только письменное заявление работника. Направление заявления по почте и последующий отказ от ознакомления с приказом об увольнении не является отзывом заявления</a:t>
            </a:r>
          </a:p>
          <a:p>
            <a:r>
              <a:rPr lang="ru-RU" sz="1800" i="1"/>
              <a:t>Апелляционное определение Нижегородского областного суда от 14.01.2016 по делу № 33-523/2016</a:t>
            </a:r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21163"/>
            <a:ext cx="26638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74" name="Прямоугольник 8"/>
          <p:cNvSpPr>
            <a:spLocks noChangeArrowheads="1"/>
          </p:cNvSpPr>
          <p:nvPr/>
        </p:nvSpPr>
        <p:spPr bwMode="auto">
          <a:xfrm>
            <a:off x="250825" y="1196975"/>
            <a:ext cx="8713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Отзыв заявления об увольнении</a:t>
            </a:r>
          </a:p>
        </p:txBody>
      </p:sp>
      <p:sp>
        <p:nvSpPr>
          <p:cNvPr id="156675" name="Прямоугольник 9"/>
          <p:cNvSpPr>
            <a:spLocks noChangeArrowheads="1"/>
          </p:cNvSpPr>
          <p:nvPr/>
        </p:nvSpPr>
        <p:spPr bwMode="auto">
          <a:xfrm>
            <a:off x="395288" y="1916113"/>
            <a:ext cx="856932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Работник вправе передумать увольняться в любое время </a:t>
            </a:r>
          </a:p>
          <a:p>
            <a:r>
              <a:rPr lang="ru-RU" sz="1800" i="1"/>
              <a:t>ч. 4 ст. 80 ТК РФ</a:t>
            </a:r>
          </a:p>
          <a:p>
            <a:endParaRPr lang="ru-RU" sz="1000"/>
          </a:p>
          <a:p>
            <a:r>
              <a:rPr lang="ru-RU" sz="2400"/>
              <a:t>Отзыв можно передать лично в отдел кадров или директору либо направить его по почте </a:t>
            </a:r>
          </a:p>
          <a:p>
            <a:r>
              <a:rPr lang="ru-RU" sz="1800" i="1"/>
              <a:t>Апелляционное определение Санкт-Петербургского городского суда от 07.04.2015 № 33–3047/2015</a:t>
            </a:r>
          </a:p>
          <a:p>
            <a:endParaRPr lang="ru-RU" sz="1000"/>
          </a:p>
          <a:p>
            <a:r>
              <a:rPr lang="ru-RU" sz="2400"/>
              <a:t>Задержка с отзывом может быть признана злоупотреблением правом, если работник понимал, что работодатель не получит его до увольнения </a:t>
            </a:r>
          </a:p>
          <a:p>
            <a:r>
              <a:rPr lang="ru-RU" sz="1800" i="1"/>
              <a:t>Определение ВС Республики Карелия от 17.07.2015 по делу № 33–2792/2015</a:t>
            </a:r>
          </a:p>
          <a:p>
            <a:r>
              <a:rPr lang="ru-RU" sz="1800" i="1"/>
              <a:t>Апелляционное определение Московского городского суда от 22.03.2017 № 33–7739</a:t>
            </a:r>
            <a:endParaRPr lang="ru-RU" sz="2000"/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22" name="Прямоугольник 9"/>
          <p:cNvSpPr>
            <a:spLocks noChangeArrowheads="1"/>
          </p:cNvSpPr>
          <p:nvPr/>
        </p:nvSpPr>
        <p:spPr bwMode="auto">
          <a:xfrm>
            <a:off x="323850" y="1844675"/>
            <a:ext cx="842486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  <a:p>
            <a:pPr>
              <a:spcAft>
                <a:spcPts val="1200"/>
              </a:spcAft>
            </a:pPr>
            <a:r>
              <a:rPr lang="ru-RU" sz="2400"/>
              <a:t>Отозвать заявление об увольнении можно и по телефону</a:t>
            </a:r>
          </a:p>
          <a:p>
            <a:r>
              <a:rPr lang="ru-RU" sz="2400"/>
              <a:t>Суд восстановил сотрудницу, отклонив довод компании о том, что отзыв заявления об увольнении должен быть письменным. Сотрудница была на больничном и сообщить о желании продолжить работать иначе, чем по телефону, не могла</a:t>
            </a:r>
            <a:endParaRPr lang="ru-RU" sz="2000"/>
          </a:p>
          <a:p>
            <a:r>
              <a:rPr lang="ru-RU" sz="1800" i="1"/>
              <a:t>Апелляционное определение Нижегородского областного </a:t>
            </a:r>
          </a:p>
          <a:p>
            <a:r>
              <a:rPr lang="ru-RU" sz="1800" i="1"/>
              <a:t>суда от 17.01.2017 № 33–16239/2016</a:t>
            </a:r>
            <a:endParaRPr lang="ru-RU" sz="2000"/>
          </a:p>
        </p:txBody>
      </p:sp>
      <p:pic>
        <p:nvPicPr>
          <p:cNvPr id="158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4221163"/>
            <a:ext cx="163036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70" name="Прямоугольник 9"/>
          <p:cNvSpPr>
            <a:spLocks noChangeArrowheads="1"/>
          </p:cNvSpPr>
          <p:nvPr/>
        </p:nvSpPr>
        <p:spPr bwMode="auto">
          <a:xfrm>
            <a:off x="395288" y="1628775"/>
            <a:ext cx="83534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Если работник заболел, следует уточнить, намерен ли он увольняться</a:t>
            </a:r>
          </a:p>
          <a:p>
            <a:endParaRPr lang="ru-RU" sz="2000"/>
          </a:p>
          <a:p>
            <a:endParaRPr lang="ru-RU" sz="2000"/>
          </a:p>
          <a:p>
            <a:r>
              <a:rPr lang="ru-RU" sz="2400"/>
              <a:t>Пример: работница отправила отзыв в последний день срока. Работодатель получил письмо после увольнения. Все это время работница была на больничном. Суд восстановил работницу, поскольку работодатель не удостоверился в окончательном решении</a:t>
            </a:r>
          </a:p>
          <a:p>
            <a:r>
              <a:rPr lang="ru-RU" sz="1800" i="1"/>
              <a:t>Апелляционное определение Московского областного суда от 23.12.2015 по делу № 33–31847/2015</a:t>
            </a:r>
            <a:endParaRPr lang="ru-RU" sz="2000"/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628775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18" name="Прямоугольник 9"/>
          <p:cNvSpPr>
            <a:spLocks noChangeArrowheads="1"/>
          </p:cNvSpPr>
          <p:nvPr/>
        </p:nvSpPr>
        <p:spPr bwMode="auto">
          <a:xfrm>
            <a:off x="468313" y="2205038"/>
            <a:ext cx="81359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При оспаривании приказа об увольнении по собственному желанию в связи с тем, что заявление написано под влиянием угрозы со стороны работодателя, работник должен доказать факт угрозы</a:t>
            </a:r>
          </a:p>
          <a:p>
            <a:r>
              <a:rPr lang="ru-RU" sz="1800" i="1"/>
              <a:t>Апелляционное определение Нижегородского областного суда от 26.01.2016 по делу № 33-1013/2016</a:t>
            </a:r>
          </a:p>
        </p:txBody>
      </p:sp>
      <p:sp>
        <p:nvSpPr>
          <p:cNvPr id="4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66" name="Прямоугольник 8"/>
          <p:cNvSpPr>
            <a:spLocks noChangeArrowheads="1"/>
          </p:cNvSpPr>
          <p:nvPr/>
        </p:nvSpPr>
        <p:spPr bwMode="auto">
          <a:xfrm>
            <a:off x="179388" y="1125538"/>
            <a:ext cx="8785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Нижегородская судебная практика</a:t>
            </a:r>
          </a:p>
        </p:txBody>
      </p:sp>
      <p:sp>
        <p:nvSpPr>
          <p:cNvPr id="164867" name="Прямоугольник 9"/>
          <p:cNvSpPr>
            <a:spLocks noChangeArrowheads="1"/>
          </p:cNvSpPr>
          <p:nvPr/>
        </p:nvSpPr>
        <p:spPr bwMode="auto">
          <a:xfrm>
            <a:off x="395288" y="1916113"/>
            <a:ext cx="83534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Требование: О признании увольнения незаконным, восстановлении на работе, взыскании заработной платы за время вынужденного прогула</a:t>
            </a:r>
          </a:p>
          <a:p>
            <a:pPr>
              <a:spcAft>
                <a:spcPts val="600"/>
              </a:spcAft>
            </a:pPr>
            <a:r>
              <a:rPr lang="ru-RU" sz="2000"/>
              <a:t>Истица полагает, что приказ о ее увольнении за прогулы является незаконным. Ответчик своими действиями умышленно создал ей препятствия для выполнения трудовых функций</a:t>
            </a:r>
          </a:p>
          <a:p>
            <a:pPr>
              <a:spcAft>
                <a:spcPts val="600"/>
              </a:spcAft>
            </a:pPr>
            <a:r>
              <a:rPr lang="ru-RU" sz="2000"/>
              <a:t>Работодатель предоставил распечатки телефонных звонков, в том числе мужу с просьбой о передаче информации истице, направлял смс-сообщения и сообщения на электронную почту истице </a:t>
            </a:r>
            <a:r>
              <a:rPr lang="ru-RU" sz="2000" b="1" i="1"/>
              <a:t>с просьбой явиться на работу</a:t>
            </a:r>
          </a:p>
          <a:p>
            <a:pPr>
              <a:spcAft>
                <a:spcPts val="600"/>
              </a:spcAft>
            </a:pPr>
            <a:r>
              <a:rPr lang="ru-RU" sz="2000"/>
              <a:t>Решение: В удовлетворении требования отказано</a:t>
            </a:r>
          </a:p>
          <a:p>
            <a:r>
              <a:rPr lang="ru-RU" sz="1800" i="1"/>
              <a:t>Апелляционное определение Нижегородского областного</a:t>
            </a:r>
          </a:p>
          <a:p>
            <a:r>
              <a:rPr lang="ru-RU" sz="1800" i="1"/>
              <a:t>суда от 12.07.2016 по делу N 33-8360/2016</a:t>
            </a:r>
            <a:endParaRPr lang="ru-RU" sz="2000"/>
          </a:p>
        </p:txBody>
      </p:sp>
      <p:pic>
        <p:nvPicPr>
          <p:cNvPr id="164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01332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2" name="Прямоугольник 8"/>
          <p:cNvSpPr>
            <a:spLocks noChangeArrowheads="1"/>
          </p:cNvSpPr>
          <p:nvPr/>
        </p:nvSpPr>
        <p:spPr bwMode="auto">
          <a:xfrm>
            <a:off x="0" y="119697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Работодатель </a:t>
            </a:r>
            <a:r>
              <a:rPr lang="ru-RU" sz="2800" b="1">
                <a:solidFill>
                  <a:srgbClr val="FF0000"/>
                </a:solidFill>
              </a:rPr>
              <a:t>обязан</a:t>
            </a:r>
            <a:r>
              <a:rPr lang="ru-RU" sz="2800" b="1"/>
              <a:t> производить индексацию зарплаты в связи с ростом цен (ст. 134 ТК РФ)</a:t>
            </a:r>
          </a:p>
          <a:p>
            <a:pPr algn="ctr"/>
            <a:endParaRPr lang="ru-RU" sz="2800" b="1"/>
          </a:p>
        </p:txBody>
      </p:sp>
      <p:sp>
        <p:nvSpPr>
          <p:cNvPr id="25603" name="Прямоугольник 7"/>
          <p:cNvSpPr>
            <a:spLocks noChangeArrowheads="1"/>
          </p:cNvSpPr>
          <p:nvPr/>
        </p:nvSpPr>
        <p:spPr bwMode="auto">
          <a:xfrm>
            <a:off x="395288" y="2420938"/>
            <a:ext cx="72723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В законе порядок индексации не определён. </a:t>
            </a:r>
          </a:p>
          <a:p>
            <a:pPr algn="just"/>
            <a:endParaRPr lang="ru-RU" sz="1000"/>
          </a:p>
          <a:p>
            <a:pPr algn="just"/>
            <a:r>
              <a:rPr lang="ru-RU" sz="2400"/>
              <a:t>Это не освобождает работодателя</a:t>
            </a:r>
          </a:p>
          <a:p>
            <a:pPr algn="just"/>
            <a:r>
              <a:rPr lang="ru-RU" sz="2400"/>
              <a:t>от обязанности произвести индексацию. </a:t>
            </a:r>
          </a:p>
          <a:p>
            <a:pPr algn="just"/>
            <a:endParaRPr lang="ru-RU" sz="1000"/>
          </a:p>
          <a:p>
            <a:pPr algn="just"/>
            <a:r>
              <a:rPr lang="ru-RU" sz="2400"/>
              <a:t>Порядок индексации заработной платы определяется в коллективном договоре, соглашении, локальном нормативном акте (ЛНА).</a:t>
            </a:r>
          </a:p>
        </p:txBody>
      </p:sp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395288" y="5084763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i="1"/>
              <a:t>Доклад с руководством по соблюдению обязательных требований, дающих разъяснение, какое поведение является правомерным, а также разъяснение новых требований нормативных правовых актов за 3 квартал 2017 г. (Роструд, 02.11.2017 )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060575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395288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14" name="Прямоугольник 8"/>
          <p:cNvSpPr>
            <a:spLocks noChangeArrowheads="1"/>
          </p:cNvSpPr>
          <p:nvPr/>
        </p:nvSpPr>
        <p:spPr bwMode="auto">
          <a:xfrm>
            <a:off x="323850" y="1268413"/>
            <a:ext cx="8640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Право на увольнение нарушителя</a:t>
            </a:r>
          </a:p>
        </p:txBody>
      </p:sp>
      <p:sp>
        <p:nvSpPr>
          <p:cNvPr id="166915" name="Прямоугольник 9"/>
          <p:cNvSpPr>
            <a:spLocks noChangeArrowheads="1"/>
          </p:cNvSpPr>
          <p:nvPr/>
        </p:nvSpPr>
        <p:spPr bwMode="auto">
          <a:xfrm>
            <a:off x="395288" y="1989138"/>
            <a:ext cx="849788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Увольнение за дисциплинарный проступок при последующем заявлении работника об увольнении по собственному желанию – право работодателя.</a:t>
            </a:r>
          </a:p>
          <a:p>
            <a:endParaRPr lang="ru-RU" sz="2400"/>
          </a:p>
          <a:p>
            <a:r>
              <a:rPr lang="ru-RU" sz="2400"/>
              <a:t>Суд отказал в увольнении по собственному желанию работнику и указал, что прекращение трудового договора на основании заявления об уходе нарушителя трудовой дисциплины нарушает баланс интересов сторон и ограничивает право работодателя привлечь работника к дисциплинарной ответственности.</a:t>
            </a:r>
            <a:r>
              <a:rPr lang="ru-RU" sz="2000"/>
              <a:t/>
            </a:r>
            <a:br>
              <a:rPr lang="ru-RU" sz="2000"/>
            </a:br>
            <a:r>
              <a:rPr lang="ru-RU" sz="1800" i="1"/>
              <a:t>Постановление Президиума Ивановского областного суда по делу N 44г-10/17</a:t>
            </a:r>
            <a:endParaRPr lang="ru-RU" sz="2000"/>
          </a:p>
        </p:txBody>
      </p:sp>
      <p:sp>
        <p:nvSpPr>
          <p:cNvPr id="5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Увольнение работников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Прямоугольник 9"/>
          <p:cNvSpPr>
            <a:spLocks noChangeArrowheads="1"/>
          </p:cNvSpPr>
          <p:nvPr/>
        </p:nvSpPr>
        <p:spPr bwMode="auto">
          <a:xfrm>
            <a:off x="1547813" y="2924175"/>
            <a:ext cx="61198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0" name="Прямоугольник 7"/>
          <p:cNvSpPr>
            <a:spLocks noChangeArrowheads="1"/>
          </p:cNvSpPr>
          <p:nvPr/>
        </p:nvSpPr>
        <p:spPr bwMode="auto">
          <a:xfrm>
            <a:off x="395288" y="1484313"/>
            <a:ext cx="820896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Если по итогам календарного года, в течение которого Росстат фиксировал рост потребительских цен, индексация заработной платы не проведена, </a:t>
            </a:r>
            <a:r>
              <a:rPr lang="ru-RU" sz="2400" b="1">
                <a:solidFill>
                  <a:srgbClr val="FF0000"/>
                </a:solidFill>
              </a:rPr>
              <a:t>работодатель подлежит </a:t>
            </a:r>
            <a:r>
              <a:rPr lang="ru-RU" sz="2400"/>
              <a:t>привлечению к установленной законом </a:t>
            </a:r>
            <a:r>
              <a:rPr lang="ru-RU" sz="2400" b="1">
                <a:solidFill>
                  <a:srgbClr val="FF0000"/>
                </a:solidFill>
              </a:rPr>
              <a:t>ответственности</a:t>
            </a:r>
            <a:r>
              <a:rPr lang="ru-RU" sz="2400"/>
              <a:t> вне зависимости от того, был им принят соответствующий локальный акт или нет.</a:t>
            </a:r>
          </a:p>
          <a:p>
            <a:pPr algn="just"/>
            <a:endParaRPr lang="ru-RU" sz="1800"/>
          </a:p>
          <a:p>
            <a:pPr algn="just"/>
            <a:r>
              <a:rPr lang="ru-RU" sz="2400"/>
              <a:t>Одновременно надзорные или судебные органы обязаны понудить его к устранению допущенного нарушения трудового законодательства, как в части </a:t>
            </a:r>
            <a:r>
              <a:rPr lang="ru-RU" sz="2400" b="1">
                <a:solidFill>
                  <a:srgbClr val="FF0000"/>
                </a:solidFill>
              </a:rPr>
              <a:t>проведения индексации</a:t>
            </a:r>
            <a:r>
              <a:rPr lang="ru-RU" sz="2400"/>
              <a:t>, так и в части </a:t>
            </a:r>
            <a:r>
              <a:rPr lang="ru-RU" sz="2400" b="1">
                <a:solidFill>
                  <a:srgbClr val="FF0000"/>
                </a:solidFill>
              </a:rPr>
              <a:t>принятия локального акта</a:t>
            </a:r>
            <a:r>
              <a:rPr lang="ru-RU" sz="2400"/>
              <a:t>, если таковой отсутствует.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68313" y="1700213"/>
            <a:ext cx="7920037" cy="40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950" kern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9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00" kern="0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98" name="Прямоугольник 7"/>
          <p:cNvSpPr>
            <a:spLocks noChangeArrowheads="1"/>
          </p:cNvSpPr>
          <p:nvPr/>
        </p:nvSpPr>
        <p:spPr bwMode="auto">
          <a:xfrm>
            <a:off x="395288" y="1341438"/>
            <a:ext cx="820896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Индексация заработной платы</a:t>
            </a:r>
          </a:p>
          <a:p>
            <a:pPr algn="ctr"/>
            <a:r>
              <a:rPr lang="ru-RU" sz="3200" b="1"/>
              <a:t> </a:t>
            </a:r>
            <a:r>
              <a:rPr lang="ru-RU" sz="3200" b="1">
                <a:solidFill>
                  <a:srgbClr val="C00000"/>
                </a:solidFill>
              </a:rPr>
              <a:t>не равнозначна </a:t>
            </a:r>
          </a:p>
          <a:p>
            <a:pPr algn="ctr"/>
            <a:r>
              <a:rPr lang="ru-RU" sz="3200" b="1"/>
              <a:t>повышению оплаты труда</a:t>
            </a:r>
          </a:p>
          <a:p>
            <a:pPr algn="just"/>
            <a:endParaRPr lang="ru-RU" sz="2400"/>
          </a:p>
          <a:p>
            <a:pPr algn="just"/>
            <a:r>
              <a:rPr lang="ru-RU" sz="2800"/>
              <a:t>При проведении индексации увеличение оплаты труда происходит для всех категорий сотрудников, работающих в организации на один и тот же коэффициент</a:t>
            </a:r>
          </a:p>
        </p:txBody>
      </p:sp>
      <p:sp>
        <p:nvSpPr>
          <p:cNvPr id="7" name="Shape 157"/>
          <p:cNvSpPr/>
          <p:nvPr/>
        </p:nvSpPr>
        <p:spPr>
          <a:xfrm>
            <a:off x="0" y="476250"/>
            <a:ext cx="4932363" cy="488950"/>
          </a:xfrm>
          <a:prstGeom prst="parallelogram">
            <a:avLst>
              <a:gd name="adj" fmla="val 3927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</a:pPr>
            <a:r>
              <a:rPr lang="ru-RU" sz="1600">
                <a:solidFill>
                  <a:schemeClr val="bg1"/>
                </a:solidFill>
              </a:rPr>
              <a:t>Изменения в оплате труда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4868863"/>
            <a:ext cx="3022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5369</TotalTime>
  <Words>3406</Words>
  <Application>Microsoft Office PowerPoint</Application>
  <PresentationFormat>Экран (4:3)</PresentationFormat>
  <Paragraphs>864</Paragraphs>
  <Slides>71</Slides>
  <Notes>71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Arial</vt:lpstr>
      <vt:lpstr>Verdana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СДЮШОР16</dc:creator>
  <cp:lastModifiedBy>СДЮШОР16</cp:lastModifiedBy>
  <cp:revision>1279</cp:revision>
  <dcterms:modified xsi:type="dcterms:W3CDTF">2018-02-22T10:10:10Z</dcterms:modified>
</cp:coreProperties>
</file>